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Arimo Bold" panose="020B0604020202020204" charset="0"/>
      <p:regular r:id="rId22"/>
    </p:embeddedFont>
    <p:embeddedFont>
      <p:font typeface="Arimo" panose="020B0604020202020204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22" autoAdjust="0"/>
  </p:normalViewPr>
  <p:slideViewPr>
    <p:cSldViewPr>
      <p:cViewPr varScale="1">
        <p:scale>
          <a:sx n="55" d="100"/>
          <a:sy n="55" d="100"/>
        </p:scale>
        <p:origin x="672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27.04.2025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62968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2311436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855082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941501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5172686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9512283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0419679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0632931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999451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4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2287191"/>
            <a:ext cx="9445526" cy="2657921"/>
            <a:chOff x="0" y="0"/>
            <a:chExt cx="12594035" cy="354389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3543895"/>
            </a:xfrm>
            <a:custGeom>
              <a:avLst/>
              <a:gdLst/>
              <a:ahLst/>
              <a:cxnLst/>
              <a:rect l="l" t="t" r="r" b="b"/>
              <a:pathLst>
                <a:path w="12594035" h="3543895">
                  <a:moveTo>
                    <a:pt x="0" y="0"/>
                  </a:moveTo>
                  <a:lnTo>
                    <a:pt x="12594035" y="0"/>
                  </a:lnTo>
                  <a:lnTo>
                    <a:pt x="12594035" y="3543895"/>
                  </a:lnTo>
                  <a:lnTo>
                    <a:pt x="0" y="35438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2594035" cy="360104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Разработка информационной онлайн-системы для аптек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5370314"/>
            <a:ext cx="9445526" cy="2612976"/>
            <a:chOff x="0" y="0"/>
            <a:chExt cx="12594035" cy="348396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4035" cy="3483968"/>
            </a:xfrm>
            <a:custGeom>
              <a:avLst/>
              <a:gdLst/>
              <a:ahLst/>
              <a:cxnLst/>
              <a:rect l="l" t="t" r="r" b="b"/>
              <a:pathLst>
                <a:path w="12594035" h="3483968">
                  <a:moveTo>
                    <a:pt x="0" y="0"/>
                  </a:moveTo>
                  <a:lnTo>
                    <a:pt x="12594035" y="0"/>
                  </a:lnTo>
                  <a:lnTo>
                    <a:pt x="12594035" y="3483968"/>
                  </a:lnTo>
                  <a:lnTo>
                    <a:pt x="0" y="34839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23825"/>
              <a:ext cx="12594035" cy="36077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376"/>
                </a:lnSpc>
              </a:pPr>
              <a:r>
                <a:rPr lang="en-US" sz="26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Автор: Алиев Эмиль</a:t>
              </a:r>
            </a:p>
            <a:p>
              <a:pPr algn="l">
                <a:lnSpc>
                  <a:spcPts val="4376"/>
                </a:lnSpc>
              </a:pPr>
              <a:r>
                <a:rPr lang="en-US" sz="26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Предмет: Веб-системы и технологии</a:t>
              </a:r>
            </a:p>
            <a:p>
              <a:pPr algn="l">
                <a:lnSpc>
                  <a:spcPts val="4376"/>
                </a:lnSpc>
              </a:pPr>
              <a:r>
                <a:rPr lang="en-US" sz="26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Преподаватель: профессор Петров</a:t>
              </a:r>
            </a:p>
            <a:p>
              <a:pPr algn="l">
                <a:lnSpc>
                  <a:spcPts val="4376"/>
                </a:lnSpc>
              </a:pPr>
              <a:r>
                <a:rPr lang="en-US" sz="26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Группа: 680.22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87475" y="7520136"/>
            <a:ext cx="463154" cy="463154"/>
            <a:chOff x="0" y="0"/>
            <a:chExt cx="617538" cy="6175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17601" cy="617601"/>
            </a:xfrm>
            <a:custGeom>
              <a:avLst/>
              <a:gdLst/>
              <a:ahLst/>
              <a:cxnLst/>
              <a:rect l="l" t="t" r="r" b="b"/>
              <a:pathLst>
                <a:path w="617601" h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57709" y="752475"/>
            <a:ext cx="6157169" cy="986581"/>
            <a:chOff x="0" y="0"/>
            <a:chExt cx="8209558" cy="13154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09559" cy="1315442"/>
            </a:xfrm>
            <a:custGeom>
              <a:avLst/>
              <a:gdLst/>
              <a:ahLst/>
              <a:cxnLst/>
              <a:rect l="l" t="t" r="r" b="b"/>
              <a:pathLst>
                <a:path w="8209559" h="1315442">
                  <a:moveTo>
                    <a:pt x="0" y="0"/>
                  </a:moveTo>
                  <a:lnTo>
                    <a:pt x="8209559" y="0"/>
                  </a:lnTo>
                  <a:lnTo>
                    <a:pt x="8209559" y="1315442"/>
                  </a:lnTo>
                  <a:lnTo>
                    <a:pt x="0" y="13154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209558" cy="13630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000"/>
                </a:lnSpc>
              </a:pPr>
              <a:r>
                <a:rPr lang="en-US" sz="481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Архитектура сайта</a:t>
              </a:r>
            </a:p>
          </p:txBody>
        </p:sp>
      </p:grpSp>
      <p:sp>
        <p:nvSpPr>
          <p:cNvPr id="8" name="Freeform 8" descr="preencoded.png"/>
          <p:cNvSpPr/>
          <p:nvPr/>
        </p:nvSpPr>
        <p:spPr>
          <a:xfrm>
            <a:off x="957709" y="2380377"/>
            <a:ext cx="1231404" cy="1813024"/>
          </a:xfrm>
          <a:custGeom>
            <a:avLst/>
            <a:gdLst/>
            <a:ahLst/>
            <a:cxnLst/>
            <a:rect l="l" t="t" r="r" b="b"/>
            <a:pathLst>
              <a:path w="1231404" h="1813024">
                <a:moveTo>
                  <a:pt x="0" y="0"/>
                </a:moveTo>
                <a:lnTo>
                  <a:pt x="1231403" y="0"/>
                </a:lnTo>
                <a:lnTo>
                  <a:pt x="1231403" y="1813024"/>
                </a:lnTo>
                <a:lnTo>
                  <a:pt x="0" y="18130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8" b="-18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2597348" y="2380377"/>
            <a:ext cx="3078510" cy="485516"/>
            <a:chOff x="0" y="0"/>
            <a:chExt cx="4104680" cy="64735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04680" cy="647355"/>
            </a:xfrm>
            <a:custGeom>
              <a:avLst/>
              <a:gdLst/>
              <a:ahLst/>
              <a:cxnLst/>
              <a:rect l="l" t="t" r="r" b="b"/>
              <a:pathLst>
                <a:path w="4104680" h="647355">
                  <a:moveTo>
                    <a:pt x="0" y="0"/>
                  </a:moveTo>
                  <a:lnTo>
                    <a:pt x="4104680" y="0"/>
                  </a:lnTo>
                  <a:lnTo>
                    <a:pt x="4104680" y="647355"/>
                  </a:lnTo>
                  <a:lnTo>
                    <a:pt x="0" y="6473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4104680" cy="67593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2375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Главная страница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558504" y="3023185"/>
            <a:ext cx="7913786" cy="788194"/>
            <a:chOff x="0" y="0"/>
            <a:chExt cx="10551715" cy="105092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551715" cy="1050925"/>
            </a:xfrm>
            <a:custGeom>
              <a:avLst/>
              <a:gdLst/>
              <a:ahLst/>
              <a:cxnLst/>
              <a:rect l="l" t="t" r="r" b="b"/>
              <a:pathLst>
                <a:path w="10551715" h="1050925">
                  <a:moveTo>
                    <a:pt x="0" y="0"/>
                  </a:moveTo>
                  <a:lnTo>
                    <a:pt x="10551715" y="0"/>
                  </a:lnTo>
                  <a:lnTo>
                    <a:pt x="10551715" y="1050925"/>
                  </a:lnTo>
                  <a:lnTo>
                    <a:pt x="0" y="10509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85725"/>
              <a:ext cx="10551715" cy="1136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193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Обзор проекта, доступ к основным разделам и поиску по базе данных препаратов.</a:t>
              </a:r>
            </a:p>
          </p:txBody>
        </p:sp>
      </p:grpSp>
      <p:sp>
        <p:nvSpPr>
          <p:cNvPr id="15" name="Freeform 15" descr="preencoded.png"/>
          <p:cNvSpPr/>
          <p:nvPr/>
        </p:nvSpPr>
        <p:spPr>
          <a:xfrm>
            <a:off x="957709" y="4668599"/>
            <a:ext cx="1231404" cy="1477715"/>
          </a:xfrm>
          <a:custGeom>
            <a:avLst/>
            <a:gdLst/>
            <a:ahLst/>
            <a:cxnLst/>
            <a:rect l="l" t="t" r="r" b="b"/>
            <a:pathLst>
              <a:path w="1231404" h="1477715">
                <a:moveTo>
                  <a:pt x="0" y="0"/>
                </a:moveTo>
                <a:lnTo>
                  <a:pt x="1231403" y="0"/>
                </a:lnTo>
                <a:lnTo>
                  <a:pt x="1231403" y="1477715"/>
                </a:lnTo>
                <a:lnTo>
                  <a:pt x="0" y="14777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63" b="-63"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2558504" y="4699154"/>
            <a:ext cx="3078510" cy="485516"/>
            <a:chOff x="0" y="0"/>
            <a:chExt cx="4104680" cy="64735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104680" cy="647355"/>
            </a:xfrm>
            <a:custGeom>
              <a:avLst/>
              <a:gdLst/>
              <a:ahLst/>
              <a:cxnLst/>
              <a:rect l="l" t="t" r="r" b="b"/>
              <a:pathLst>
                <a:path w="4104680" h="647355">
                  <a:moveTo>
                    <a:pt x="0" y="0"/>
                  </a:moveTo>
                  <a:lnTo>
                    <a:pt x="4104680" y="0"/>
                  </a:lnTo>
                  <a:lnTo>
                    <a:pt x="4104680" y="647355"/>
                  </a:lnTo>
                  <a:lnTo>
                    <a:pt x="0" y="6473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4104680" cy="67593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2375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Страница каталога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558504" y="5489471"/>
            <a:ext cx="7913786" cy="394097"/>
            <a:chOff x="0" y="0"/>
            <a:chExt cx="10551715" cy="52546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551715" cy="525463"/>
            </a:xfrm>
            <a:custGeom>
              <a:avLst/>
              <a:gdLst/>
              <a:ahLst/>
              <a:cxnLst/>
              <a:rect l="l" t="t" r="r" b="b"/>
              <a:pathLst>
                <a:path w="10551715" h="525463">
                  <a:moveTo>
                    <a:pt x="0" y="0"/>
                  </a:moveTo>
                  <a:lnTo>
                    <a:pt x="10551715" y="0"/>
                  </a:lnTo>
                  <a:lnTo>
                    <a:pt x="10551715" y="525463"/>
                  </a:lnTo>
                  <a:lnTo>
                    <a:pt x="0" y="5254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85725"/>
              <a:ext cx="10551715" cy="6111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193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Список лекарств с фильтрами и сортировкой.</a:t>
              </a:r>
            </a:p>
          </p:txBody>
        </p:sp>
      </p:grpSp>
      <p:sp>
        <p:nvSpPr>
          <p:cNvPr id="22" name="Freeform 22" descr="preencoded.png"/>
          <p:cNvSpPr/>
          <p:nvPr/>
        </p:nvSpPr>
        <p:spPr>
          <a:xfrm>
            <a:off x="957709" y="6621513"/>
            <a:ext cx="1231404" cy="1477715"/>
          </a:xfrm>
          <a:custGeom>
            <a:avLst/>
            <a:gdLst/>
            <a:ahLst/>
            <a:cxnLst/>
            <a:rect l="l" t="t" r="r" b="b"/>
            <a:pathLst>
              <a:path w="1231404" h="1477715">
                <a:moveTo>
                  <a:pt x="0" y="0"/>
                </a:moveTo>
                <a:lnTo>
                  <a:pt x="1231403" y="0"/>
                </a:lnTo>
                <a:lnTo>
                  <a:pt x="1231403" y="1477715"/>
                </a:lnTo>
                <a:lnTo>
                  <a:pt x="0" y="14777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63" b="-63"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2558504" y="6570818"/>
            <a:ext cx="3156198" cy="485516"/>
            <a:chOff x="0" y="0"/>
            <a:chExt cx="4208263" cy="64735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208263" cy="647355"/>
            </a:xfrm>
            <a:custGeom>
              <a:avLst/>
              <a:gdLst/>
              <a:ahLst/>
              <a:cxnLst/>
              <a:rect l="l" t="t" r="r" b="b"/>
              <a:pathLst>
                <a:path w="4208263" h="647355">
                  <a:moveTo>
                    <a:pt x="0" y="0"/>
                  </a:moveTo>
                  <a:lnTo>
                    <a:pt x="4208263" y="0"/>
                  </a:lnTo>
                  <a:lnTo>
                    <a:pt x="4208263" y="647355"/>
                  </a:lnTo>
                  <a:lnTo>
                    <a:pt x="0" y="6473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28575"/>
              <a:ext cx="4208263" cy="67593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2375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Описание препарата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558504" y="7360370"/>
            <a:ext cx="7913786" cy="394097"/>
            <a:chOff x="0" y="0"/>
            <a:chExt cx="10551715" cy="52546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551715" cy="525463"/>
            </a:xfrm>
            <a:custGeom>
              <a:avLst/>
              <a:gdLst/>
              <a:ahLst/>
              <a:cxnLst/>
              <a:rect l="l" t="t" r="r" b="b"/>
              <a:pathLst>
                <a:path w="10551715" h="525463">
                  <a:moveTo>
                    <a:pt x="0" y="0"/>
                  </a:moveTo>
                  <a:lnTo>
                    <a:pt x="10551715" y="0"/>
                  </a:lnTo>
                  <a:lnTo>
                    <a:pt x="10551715" y="525463"/>
                  </a:lnTo>
                  <a:lnTo>
                    <a:pt x="0" y="5254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85725"/>
              <a:ext cx="10551715" cy="6111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193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Детальная информация, инструкция и противопоказания.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57709" y="8749904"/>
            <a:ext cx="9514582" cy="788194"/>
            <a:chOff x="0" y="0"/>
            <a:chExt cx="12686110" cy="105092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2686110" cy="1050925"/>
            </a:xfrm>
            <a:custGeom>
              <a:avLst/>
              <a:gdLst/>
              <a:ahLst/>
              <a:cxnLst/>
              <a:rect l="l" t="t" r="r" b="b"/>
              <a:pathLst>
                <a:path w="12686110" h="1050925">
                  <a:moveTo>
                    <a:pt x="0" y="0"/>
                  </a:moveTo>
                  <a:lnTo>
                    <a:pt x="12686110" y="0"/>
                  </a:lnTo>
                  <a:lnTo>
                    <a:pt x="12686110" y="1050925"/>
                  </a:lnTo>
                  <a:lnTo>
                    <a:pt x="0" y="10509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85725"/>
              <a:ext cx="12686110" cy="1136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193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Взаимосвязь страниц строится на удобной навигации и сохранении целостности данных для пользователя.</a:t>
              </a:r>
            </a:p>
          </p:txBody>
        </p:sp>
      </p:grpSp>
      <p:sp>
        <p:nvSpPr>
          <p:cNvPr id="32" name="Freeform 32"/>
          <p:cNvSpPr/>
          <p:nvPr/>
        </p:nvSpPr>
        <p:spPr>
          <a:xfrm>
            <a:off x="11253536" y="1245766"/>
            <a:ext cx="6582997" cy="8229139"/>
          </a:xfrm>
          <a:custGeom>
            <a:avLst/>
            <a:gdLst/>
            <a:ahLst/>
            <a:cxnLst/>
            <a:rect l="l" t="t" r="r" b="b"/>
            <a:pathLst>
              <a:path w="6582997" h="8229139">
                <a:moveTo>
                  <a:pt x="0" y="0"/>
                </a:moveTo>
                <a:lnTo>
                  <a:pt x="6582998" y="0"/>
                </a:lnTo>
                <a:lnTo>
                  <a:pt x="6582998" y="8229139"/>
                </a:lnTo>
                <a:lnTo>
                  <a:pt x="0" y="82291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434" t="-921" r="-2434"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850237" y="935236"/>
            <a:ext cx="9445526" cy="1771947"/>
            <a:chOff x="0" y="0"/>
            <a:chExt cx="12594035" cy="23625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Подготовка окружения для разработки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845475" y="3446561"/>
            <a:ext cx="647402" cy="647402"/>
            <a:chOff x="0" y="0"/>
            <a:chExt cx="863203" cy="863203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771632" y="3451324"/>
            <a:ext cx="3659684" cy="885825"/>
            <a:chOff x="0" y="0"/>
            <a:chExt cx="4879578" cy="11811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879579" cy="1181100"/>
            </a:xfrm>
            <a:custGeom>
              <a:avLst/>
              <a:gdLst/>
              <a:ahLst/>
              <a:cxnLst/>
              <a:rect l="l" t="t" r="r" b="b"/>
              <a:pathLst>
                <a:path w="4879579" h="1181100">
                  <a:moveTo>
                    <a:pt x="0" y="0"/>
                  </a:moveTo>
                  <a:lnTo>
                    <a:pt x="4879579" y="0"/>
                  </a:lnTo>
                  <a:lnTo>
                    <a:pt x="4879579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879578" cy="1219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Выбор редактора кода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771632" y="4507260"/>
            <a:ext cx="3659684" cy="2721769"/>
            <a:chOff x="0" y="0"/>
            <a:chExt cx="4879578" cy="36290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879579" cy="3629025"/>
            </a:xfrm>
            <a:custGeom>
              <a:avLst/>
              <a:gdLst/>
              <a:ahLst/>
              <a:cxnLst/>
              <a:rect l="l" t="t" r="r" b="b"/>
              <a:pathLst>
                <a:path w="4879579" h="3629025">
                  <a:moveTo>
                    <a:pt x="0" y="0"/>
                  </a:moveTo>
                  <a:lnTo>
                    <a:pt x="4879579" y="0"/>
                  </a:lnTo>
                  <a:lnTo>
                    <a:pt x="4879579" y="3629025"/>
                  </a:lnTo>
                  <a:lnTo>
                    <a:pt x="0" y="3629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04775"/>
              <a:ext cx="4879578" cy="3733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Популярные инструменты, такие как Visual Studio Code, обеспечивают удобство и расширяемость через плагины.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710071" y="3446561"/>
            <a:ext cx="647402" cy="647402"/>
            <a:chOff x="0" y="0"/>
            <a:chExt cx="863203" cy="863203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3636229" y="3451324"/>
            <a:ext cx="3544044" cy="442912"/>
            <a:chOff x="0" y="0"/>
            <a:chExt cx="472539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Структура проекта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636229" y="4064348"/>
            <a:ext cx="3659684" cy="2721769"/>
            <a:chOff x="0" y="0"/>
            <a:chExt cx="4879578" cy="362902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879579" cy="3629025"/>
            </a:xfrm>
            <a:custGeom>
              <a:avLst/>
              <a:gdLst/>
              <a:ahLst/>
              <a:cxnLst/>
              <a:rect l="l" t="t" r="r" b="b"/>
              <a:pathLst>
                <a:path w="4879579" h="3629025">
                  <a:moveTo>
                    <a:pt x="0" y="0"/>
                  </a:moveTo>
                  <a:lnTo>
                    <a:pt x="4879579" y="0"/>
                  </a:lnTo>
                  <a:lnTo>
                    <a:pt x="4879579" y="3629025"/>
                  </a:lnTo>
                  <a:lnTo>
                    <a:pt x="0" y="3629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04775"/>
              <a:ext cx="4879578" cy="3733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Создаются папки для HTML, CSS, JS и медиафайлов, обеспечивающие логичную организацию и масштабируемость.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845475" y="7826722"/>
            <a:ext cx="647402" cy="647402"/>
            <a:chOff x="0" y="0"/>
            <a:chExt cx="863203" cy="863203"/>
          </a:xfrm>
        </p:grpSpPr>
        <p:sp>
          <p:nvSpPr>
            <p:cNvPr id="27" name="Freeform 27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8771632" y="7831485"/>
            <a:ext cx="3782318" cy="442912"/>
            <a:chOff x="0" y="0"/>
            <a:chExt cx="5043090" cy="59055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5043090" cy="590550"/>
            </a:xfrm>
            <a:custGeom>
              <a:avLst/>
              <a:gdLst/>
              <a:ahLst/>
              <a:cxnLst/>
              <a:rect l="l" t="t" r="r" b="b"/>
              <a:pathLst>
                <a:path w="5043090" h="590550">
                  <a:moveTo>
                    <a:pt x="0" y="0"/>
                  </a:moveTo>
                  <a:lnTo>
                    <a:pt x="5043090" y="0"/>
                  </a:lnTo>
                  <a:lnTo>
                    <a:pt x="504309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5043090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 err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Запуск</a:t>
              </a:r>
              <a:r>
                <a:rPr lang="en-US" sz="2750" b="1" dirty="0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750" b="1" dirty="0" err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первого</a:t>
              </a:r>
              <a:r>
                <a:rPr lang="en-US" sz="2750" b="1" dirty="0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750" b="1" dirty="0" err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файла</a:t>
              </a:r>
              <a:endParaRPr lang="en-US" sz="2750" b="1" dirty="0">
                <a:solidFill>
                  <a:srgbClr val="5B5F71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8771632" y="8444508"/>
            <a:ext cx="8524132" cy="1222322"/>
            <a:chOff x="0" y="0"/>
            <a:chExt cx="11365509" cy="1629763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1365509" cy="1209675"/>
            </a:xfrm>
            <a:custGeom>
              <a:avLst/>
              <a:gdLst/>
              <a:ahLst/>
              <a:cxnLst/>
              <a:rect l="l" t="t" r="r" b="b"/>
              <a:pathLst>
                <a:path w="11365509" h="1209675">
                  <a:moveTo>
                    <a:pt x="0" y="0"/>
                  </a:moveTo>
                  <a:lnTo>
                    <a:pt x="11365509" y="0"/>
                  </a:lnTo>
                  <a:lnTo>
                    <a:pt x="11365509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315313"/>
              <a:ext cx="11365508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Создается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базовый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index.html —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основа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для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главной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страницы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сайта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.</a:t>
              </a:r>
            </a:p>
          </p:txBody>
        </p:sp>
      </p:grpSp>
      <p:sp>
        <p:nvSpPr>
          <p:cNvPr id="35" name="Freeform 35"/>
          <p:cNvSpPr/>
          <p:nvPr/>
        </p:nvSpPr>
        <p:spPr>
          <a:xfrm>
            <a:off x="0" y="0"/>
            <a:ext cx="7569250" cy="10287000"/>
          </a:xfrm>
          <a:custGeom>
            <a:avLst/>
            <a:gdLst/>
            <a:ahLst/>
            <a:cxnLst/>
            <a:rect l="l" t="t" r="r" b="b"/>
            <a:pathLst>
              <a:path w="7569250" h="10287000">
                <a:moveTo>
                  <a:pt x="0" y="0"/>
                </a:moveTo>
                <a:lnTo>
                  <a:pt x="7569250" y="0"/>
                </a:lnTo>
                <a:lnTo>
                  <a:pt x="75692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79" r="-74255"/>
            </a:stretch>
          </a:blipFill>
        </p:spPr>
      </p:sp>
    </p:spTree>
    <p:extLst>
      <p:ext uri="{BB962C8B-B14F-4D97-AF65-F5344CB8AC3E}">
        <p14:creationId xmlns:p14="http://schemas.microsoft.com/office/powerpoint/2010/main" val="901049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38809" y="4112997"/>
            <a:ext cx="16303526" cy="1771947"/>
            <a:chOff x="0" y="0"/>
            <a:chExt cx="21738035" cy="23625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738034" cy="2362597"/>
            </a:xfrm>
            <a:custGeom>
              <a:avLst/>
              <a:gdLst/>
              <a:ahLst/>
              <a:cxnLst/>
              <a:rect l="l" t="t" r="r" b="b"/>
              <a:pathLst>
                <a:path w="21738034" h="2362597">
                  <a:moveTo>
                    <a:pt x="0" y="0"/>
                  </a:moveTo>
                  <a:lnTo>
                    <a:pt x="21738034" y="0"/>
                  </a:lnTo>
                  <a:lnTo>
                    <a:pt x="21738034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1738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Главная страница: структура и ключевые элементы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38809" y="6593665"/>
            <a:ext cx="3544044" cy="442912"/>
            <a:chOff x="0" y="0"/>
            <a:chExt cx="4725392" cy="5905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Шапка сайта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38809" y="7320095"/>
            <a:ext cx="4972645" cy="1814512"/>
            <a:chOff x="0" y="0"/>
            <a:chExt cx="6630193" cy="24193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630193" cy="2419350"/>
            </a:xfrm>
            <a:custGeom>
              <a:avLst/>
              <a:gdLst/>
              <a:ahLst/>
              <a:cxnLst/>
              <a:rect l="l" t="t" r="r" b="b"/>
              <a:pathLst>
                <a:path w="6630193" h="2419350">
                  <a:moveTo>
                    <a:pt x="0" y="0"/>
                  </a:moveTo>
                  <a:lnTo>
                    <a:pt x="6630193" y="0"/>
                  </a:lnTo>
                  <a:lnTo>
                    <a:pt x="6630193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6630193" cy="2524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Содержит логотип, меню навигации и контакты, обеспечивает быструю ориентацию.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612731" y="6593665"/>
            <a:ext cx="3544044" cy="442912"/>
            <a:chOff x="0" y="0"/>
            <a:chExt cx="4725392" cy="5905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Поиск и баннер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612731" y="7320095"/>
            <a:ext cx="4972645" cy="1360885"/>
            <a:chOff x="0" y="0"/>
            <a:chExt cx="6630193" cy="181451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630193" cy="1814513"/>
            </a:xfrm>
            <a:custGeom>
              <a:avLst/>
              <a:gdLst/>
              <a:ahLst/>
              <a:cxnLst/>
              <a:rect l="l" t="t" r="r" b="b"/>
              <a:pathLst>
                <a:path w="6630193" h="1814513">
                  <a:moveTo>
                    <a:pt x="0" y="0"/>
                  </a:moveTo>
                  <a:lnTo>
                    <a:pt x="6630193" y="0"/>
                  </a:lnTo>
                  <a:lnTo>
                    <a:pt x="6630193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6630193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Поле для поиска помогает быстро находить товары; баннер привлекает внимание к акциям.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286655" y="6593665"/>
            <a:ext cx="3544044" cy="442912"/>
            <a:chOff x="0" y="0"/>
            <a:chExt cx="472539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Преимущества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286655" y="7320095"/>
            <a:ext cx="4972645" cy="1814512"/>
            <a:chOff x="0" y="0"/>
            <a:chExt cx="6630193" cy="241935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630193" cy="2419350"/>
            </a:xfrm>
            <a:custGeom>
              <a:avLst/>
              <a:gdLst/>
              <a:ahLst/>
              <a:cxnLst/>
              <a:rect l="l" t="t" r="r" b="b"/>
              <a:pathLst>
                <a:path w="6630193" h="2419350">
                  <a:moveTo>
                    <a:pt x="0" y="0"/>
                  </a:moveTo>
                  <a:lnTo>
                    <a:pt x="6630193" y="0"/>
                  </a:lnTo>
                  <a:lnTo>
                    <a:pt x="6630193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04775"/>
              <a:ext cx="6630193" cy="2524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Краткие блоки с основными достоинствами сервиса для повышения доверия пользователей.</a:t>
              </a:r>
            </a:p>
          </p:txBody>
        </p:sp>
      </p:grpSp>
      <p:sp>
        <p:nvSpPr>
          <p:cNvPr id="26" name="Freeform 26"/>
          <p:cNvSpPr/>
          <p:nvPr/>
        </p:nvSpPr>
        <p:spPr>
          <a:xfrm>
            <a:off x="11001" y="0"/>
            <a:ext cx="5109082" cy="3601903"/>
          </a:xfrm>
          <a:custGeom>
            <a:avLst/>
            <a:gdLst/>
            <a:ahLst/>
            <a:cxnLst/>
            <a:rect l="l" t="t" r="r" b="b"/>
            <a:pathLst>
              <a:path w="5109082" h="3601903">
                <a:moveTo>
                  <a:pt x="0" y="0"/>
                </a:moveTo>
                <a:lnTo>
                  <a:pt x="5109082" y="0"/>
                </a:lnTo>
                <a:lnTo>
                  <a:pt x="5109082" y="3601903"/>
                </a:lnTo>
                <a:lnTo>
                  <a:pt x="0" y="36019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5120083" y="0"/>
            <a:ext cx="7454165" cy="3590086"/>
          </a:xfrm>
          <a:custGeom>
            <a:avLst/>
            <a:gdLst/>
            <a:ahLst/>
            <a:cxnLst/>
            <a:rect l="l" t="t" r="r" b="b"/>
            <a:pathLst>
              <a:path w="7454165" h="3590086">
                <a:moveTo>
                  <a:pt x="0" y="0"/>
                </a:moveTo>
                <a:lnTo>
                  <a:pt x="7454164" y="0"/>
                </a:lnTo>
                <a:lnTo>
                  <a:pt x="7454164" y="3590086"/>
                </a:lnTo>
                <a:lnTo>
                  <a:pt x="0" y="35900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77" t="-9352" r="-4774" b="-10172"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12574247" y="0"/>
            <a:ext cx="5713753" cy="3681945"/>
          </a:xfrm>
          <a:custGeom>
            <a:avLst/>
            <a:gdLst/>
            <a:ahLst/>
            <a:cxnLst/>
            <a:rect l="l" t="t" r="r" b="b"/>
            <a:pathLst>
              <a:path w="5713753" h="3681945">
                <a:moveTo>
                  <a:pt x="0" y="0"/>
                </a:moveTo>
                <a:lnTo>
                  <a:pt x="5713753" y="0"/>
                </a:lnTo>
                <a:lnTo>
                  <a:pt x="5713753" y="3681945"/>
                </a:lnTo>
                <a:lnTo>
                  <a:pt x="0" y="36819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082"/>
            </a:stretch>
          </a:blipFill>
        </p:spPr>
      </p:sp>
    </p:spTree>
    <p:extLst>
      <p:ext uri="{BB962C8B-B14F-4D97-AF65-F5344CB8AC3E}">
        <p14:creationId xmlns:p14="http://schemas.microsoft.com/office/powerpoint/2010/main" val="111544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913954"/>
            <a:ext cx="9445526" cy="1771947"/>
            <a:chOff x="0" y="0"/>
            <a:chExt cx="12594035" cy="23625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400" b="1" dirty="0" err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Каталог</a:t>
              </a:r>
              <a:r>
                <a:rPr lang="en-US" sz="5400" b="1" dirty="0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5400" b="1" dirty="0" err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товаров</a:t>
              </a:r>
              <a:r>
                <a:rPr lang="en-US" sz="5400" b="1" dirty="0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: </a:t>
              </a:r>
              <a:r>
                <a:rPr lang="en-US" sz="5400" b="1" dirty="0" err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фильтры</a:t>
              </a:r>
              <a:r>
                <a:rPr lang="en-US" sz="5400" b="1" dirty="0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, </a:t>
              </a:r>
              <a:r>
                <a:rPr lang="en-US" sz="5400" b="1" dirty="0" err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категории</a:t>
              </a:r>
              <a:r>
                <a:rPr lang="en-US" sz="5400" b="1" dirty="0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и </a:t>
              </a:r>
              <a:r>
                <a:rPr lang="en-US" sz="5400" b="1" dirty="0" err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сортировка</a:t>
              </a:r>
              <a:endParaRPr lang="en-US" sz="5400" b="1" dirty="0">
                <a:solidFill>
                  <a:srgbClr val="505468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sp>
        <p:nvSpPr>
          <p:cNvPr id="8" name="Freeform 8" descr="preencoded.png"/>
          <p:cNvSpPr/>
          <p:nvPr/>
        </p:nvSpPr>
        <p:spPr>
          <a:xfrm>
            <a:off x="992238" y="3160662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984474" y="3111104"/>
            <a:ext cx="3544044" cy="442912"/>
            <a:chOff x="0" y="0"/>
            <a:chExt cx="4725392" cy="5905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Фильтры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984474" y="3724126"/>
            <a:ext cx="8453289" cy="907256"/>
            <a:chOff x="0" y="0"/>
            <a:chExt cx="11271052" cy="12096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271052" cy="1209675"/>
            </a:xfrm>
            <a:custGeom>
              <a:avLst/>
              <a:gdLst/>
              <a:ahLst/>
              <a:cxnLst/>
              <a:rect l="l" t="t" r="r" b="b"/>
              <a:pathLst>
                <a:path w="11271052" h="1209675">
                  <a:moveTo>
                    <a:pt x="0" y="0"/>
                  </a:moveTo>
                  <a:lnTo>
                    <a:pt x="11271052" y="0"/>
                  </a:lnTo>
                  <a:lnTo>
                    <a:pt x="1127105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04775"/>
              <a:ext cx="11271052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Позволяют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пользователю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сузить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выбор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по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параметрам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: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цена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,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бренд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,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тип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товара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.</a:t>
              </a:r>
            </a:p>
          </p:txBody>
        </p:sp>
      </p:grpSp>
      <p:sp>
        <p:nvSpPr>
          <p:cNvPr id="15" name="Freeform 15" descr="preencoded.png"/>
          <p:cNvSpPr/>
          <p:nvPr/>
        </p:nvSpPr>
        <p:spPr>
          <a:xfrm>
            <a:off x="992238" y="5531495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984474" y="5481935"/>
            <a:ext cx="3544044" cy="442912"/>
            <a:chOff x="0" y="0"/>
            <a:chExt cx="4725392" cy="5905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Категории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984474" y="6094959"/>
            <a:ext cx="8453289" cy="907256"/>
            <a:chOff x="0" y="0"/>
            <a:chExt cx="11271052" cy="120967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1271052" cy="1209675"/>
            </a:xfrm>
            <a:custGeom>
              <a:avLst/>
              <a:gdLst/>
              <a:ahLst/>
              <a:cxnLst/>
              <a:rect l="l" t="t" r="r" b="b"/>
              <a:pathLst>
                <a:path w="11271052" h="1209675">
                  <a:moveTo>
                    <a:pt x="0" y="0"/>
                  </a:moveTo>
                  <a:lnTo>
                    <a:pt x="11271052" y="0"/>
                  </a:lnTo>
                  <a:lnTo>
                    <a:pt x="1127105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04775"/>
              <a:ext cx="11271052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Структурируют товары, облегчая навигацию по ассортименту.</a:t>
              </a:r>
            </a:p>
          </p:txBody>
        </p:sp>
      </p:grpSp>
      <p:sp>
        <p:nvSpPr>
          <p:cNvPr id="22" name="Freeform 22" descr="preencoded.png"/>
          <p:cNvSpPr/>
          <p:nvPr/>
        </p:nvSpPr>
        <p:spPr>
          <a:xfrm>
            <a:off x="992238" y="7902327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1"/>
                </a:lnTo>
                <a:lnTo>
                  <a:pt x="0" y="7087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1984474" y="7852767"/>
            <a:ext cx="3544044" cy="442912"/>
            <a:chOff x="0" y="0"/>
            <a:chExt cx="4725392" cy="59055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Сортировка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984474" y="8465790"/>
            <a:ext cx="8453289" cy="907256"/>
            <a:chOff x="0" y="0"/>
            <a:chExt cx="11271052" cy="120967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271052" cy="1209675"/>
            </a:xfrm>
            <a:custGeom>
              <a:avLst/>
              <a:gdLst/>
              <a:ahLst/>
              <a:cxnLst/>
              <a:rect l="l" t="t" r="r" b="b"/>
              <a:pathLst>
                <a:path w="11271052" h="1209675">
                  <a:moveTo>
                    <a:pt x="0" y="0"/>
                  </a:moveTo>
                  <a:lnTo>
                    <a:pt x="11271052" y="0"/>
                  </a:lnTo>
                  <a:lnTo>
                    <a:pt x="1127105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104775"/>
              <a:ext cx="11271052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Обеспечивает упорядочивание по популярности, цене или рейтингу.</a:t>
              </a:r>
            </a:p>
          </p:txBody>
        </p:sp>
      </p:grpSp>
      <p:sp>
        <p:nvSpPr>
          <p:cNvPr id="29" name="Freeform 29"/>
          <p:cNvSpPr/>
          <p:nvPr/>
        </p:nvSpPr>
        <p:spPr>
          <a:xfrm>
            <a:off x="11864075" y="0"/>
            <a:ext cx="5974340" cy="10287000"/>
          </a:xfrm>
          <a:custGeom>
            <a:avLst/>
            <a:gdLst/>
            <a:ahLst/>
            <a:cxnLst/>
            <a:rect l="l" t="t" r="r" b="b"/>
            <a:pathLst>
              <a:path w="5974340" h="10287000">
                <a:moveTo>
                  <a:pt x="0" y="0"/>
                </a:moveTo>
                <a:lnTo>
                  <a:pt x="5974339" y="0"/>
                </a:lnTo>
                <a:lnTo>
                  <a:pt x="597433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3324" b="-3324"/>
            </a:stretch>
          </a:blipFill>
        </p:spPr>
      </p:sp>
    </p:spTree>
    <p:extLst>
      <p:ext uri="{BB962C8B-B14F-4D97-AF65-F5344CB8AC3E}">
        <p14:creationId xmlns:p14="http://schemas.microsoft.com/office/powerpoint/2010/main" val="534458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148108" y="378739"/>
            <a:ext cx="8147676" cy="3178541"/>
            <a:chOff x="0" y="0"/>
            <a:chExt cx="10863568" cy="423805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863568" cy="4238054"/>
            </a:xfrm>
            <a:custGeom>
              <a:avLst/>
              <a:gdLst/>
              <a:ahLst/>
              <a:cxnLst/>
              <a:rect l="l" t="t" r="r" b="b"/>
              <a:pathLst>
                <a:path w="10863568" h="4238054">
                  <a:moveTo>
                    <a:pt x="0" y="0"/>
                  </a:moveTo>
                  <a:lnTo>
                    <a:pt x="10863568" y="0"/>
                  </a:lnTo>
                  <a:lnTo>
                    <a:pt x="10863568" y="4238054"/>
                  </a:lnTo>
                  <a:lnTo>
                    <a:pt x="0" y="42380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0863568" cy="429520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Страница описания препарата: галерея и вкладки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144000" y="4246822"/>
            <a:ext cx="558447" cy="713282"/>
            <a:chOff x="0" y="0"/>
            <a:chExt cx="744596" cy="951043"/>
          </a:xfrm>
        </p:grpSpPr>
        <p:sp>
          <p:nvSpPr>
            <p:cNvPr id="9" name="Freeform 9"/>
            <p:cNvSpPr/>
            <p:nvPr/>
          </p:nvSpPr>
          <p:spPr>
            <a:xfrm>
              <a:off x="5477" y="6996"/>
              <a:ext cx="733655" cy="937068"/>
            </a:xfrm>
            <a:custGeom>
              <a:avLst/>
              <a:gdLst/>
              <a:ahLst/>
              <a:cxnLst/>
              <a:rect l="l" t="t" r="r" b="b"/>
              <a:pathLst>
                <a:path w="733655" h="937068">
                  <a:moveTo>
                    <a:pt x="0" y="174905"/>
                  </a:moveTo>
                  <a:cubicBezTo>
                    <a:pt x="0" y="78357"/>
                    <a:pt x="61348" y="0"/>
                    <a:pt x="136938" y="0"/>
                  </a:cubicBezTo>
                  <a:lnTo>
                    <a:pt x="596718" y="0"/>
                  </a:lnTo>
                  <a:cubicBezTo>
                    <a:pt x="672307" y="0"/>
                    <a:pt x="733655" y="78357"/>
                    <a:pt x="733655" y="174905"/>
                  </a:cubicBezTo>
                  <a:lnTo>
                    <a:pt x="733655" y="762163"/>
                  </a:lnTo>
                  <a:cubicBezTo>
                    <a:pt x="733655" y="858711"/>
                    <a:pt x="672307" y="937068"/>
                    <a:pt x="596718" y="937068"/>
                  </a:cubicBezTo>
                  <a:lnTo>
                    <a:pt x="136938" y="937068"/>
                  </a:lnTo>
                  <a:cubicBezTo>
                    <a:pt x="61348" y="937068"/>
                    <a:pt x="0" y="858711"/>
                    <a:pt x="0" y="762163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744612" cy="951058"/>
            </a:xfrm>
            <a:custGeom>
              <a:avLst/>
              <a:gdLst/>
              <a:ahLst/>
              <a:cxnLst/>
              <a:rect l="l" t="t" r="r" b="b"/>
              <a:pathLst>
                <a:path w="744612" h="951058">
                  <a:moveTo>
                    <a:pt x="0" y="181901"/>
                  </a:moveTo>
                  <a:cubicBezTo>
                    <a:pt x="0" y="81435"/>
                    <a:pt x="63758" y="0"/>
                    <a:pt x="142415" y="0"/>
                  </a:cubicBezTo>
                  <a:lnTo>
                    <a:pt x="602195" y="0"/>
                  </a:lnTo>
                  <a:lnTo>
                    <a:pt x="602195" y="6996"/>
                  </a:lnTo>
                  <a:lnTo>
                    <a:pt x="602195" y="0"/>
                  </a:lnTo>
                  <a:lnTo>
                    <a:pt x="602195" y="6996"/>
                  </a:lnTo>
                  <a:lnTo>
                    <a:pt x="602195" y="0"/>
                  </a:lnTo>
                  <a:cubicBezTo>
                    <a:pt x="680852" y="0"/>
                    <a:pt x="744612" y="81435"/>
                    <a:pt x="744612" y="181901"/>
                  </a:cubicBezTo>
                  <a:lnTo>
                    <a:pt x="739132" y="181901"/>
                  </a:lnTo>
                  <a:lnTo>
                    <a:pt x="744612" y="181901"/>
                  </a:lnTo>
                  <a:lnTo>
                    <a:pt x="744612" y="769159"/>
                  </a:lnTo>
                  <a:lnTo>
                    <a:pt x="739132" y="769159"/>
                  </a:lnTo>
                  <a:lnTo>
                    <a:pt x="744612" y="769159"/>
                  </a:lnTo>
                  <a:cubicBezTo>
                    <a:pt x="744612" y="869625"/>
                    <a:pt x="680852" y="951058"/>
                    <a:pt x="602195" y="951058"/>
                  </a:cubicBezTo>
                  <a:lnTo>
                    <a:pt x="602195" y="944064"/>
                  </a:lnTo>
                  <a:lnTo>
                    <a:pt x="602195" y="951058"/>
                  </a:lnTo>
                  <a:lnTo>
                    <a:pt x="142415" y="951058"/>
                  </a:lnTo>
                  <a:lnTo>
                    <a:pt x="142415" y="944064"/>
                  </a:lnTo>
                  <a:lnTo>
                    <a:pt x="142415" y="951058"/>
                  </a:lnTo>
                  <a:cubicBezTo>
                    <a:pt x="63758" y="951058"/>
                    <a:pt x="0" y="869625"/>
                    <a:pt x="0" y="769159"/>
                  </a:cubicBezTo>
                  <a:lnTo>
                    <a:pt x="0" y="181901"/>
                  </a:lnTo>
                  <a:lnTo>
                    <a:pt x="5477" y="181901"/>
                  </a:lnTo>
                  <a:lnTo>
                    <a:pt x="0" y="181901"/>
                  </a:lnTo>
                  <a:moveTo>
                    <a:pt x="10955" y="181901"/>
                  </a:moveTo>
                  <a:lnTo>
                    <a:pt x="10955" y="769159"/>
                  </a:lnTo>
                  <a:lnTo>
                    <a:pt x="5477" y="769159"/>
                  </a:lnTo>
                  <a:lnTo>
                    <a:pt x="10955" y="769159"/>
                  </a:lnTo>
                  <a:cubicBezTo>
                    <a:pt x="10955" y="861929"/>
                    <a:pt x="69783" y="937068"/>
                    <a:pt x="142415" y="937068"/>
                  </a:cubicBezTo>
                  <a:lnTo>
                    <a:pt x="602195" y="937068"/>
                  </a:lnTo>
                  <a:cubicBezTo>
                    <a:pt x="674826" y="937068"/>
                    <a:pt x="733655" y="861929"/>
                    <a:pt x="733655" y="769159"/>
                  </a:cubicBezTo>
                  <a:lnTo>
                    <a:pt x="733655" y="181901"/>
                  </a:lnTo>
                  <a:cubicBezTo>
                    <a:pt x="733655" y="89131"/>
                    <a:pt x="674826" y="13992"/>
                    <a:pt x="602195" y="13992"/>
                  </a:cubicBezTo>
                  <a:lnTo>
                    <a:pt x="142415" y="13992"/>
                  </a:lnTo>
                  <a:lnTo>
                    <a:pt x="142415" y="6996"/>
                  </a:lnTo>
                  <a:lnTo>
                    <a:pt x="142415" y="13992"/>
                  </a:lnTo>
                  <a:cubicBezTo>
                    <a:pt x="69783" y="13992"/>
                    <a:pt x="10955" y="89131"/>
                    <a:pt x="10955" y="181901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942900" y="4198613"/>
            <a:ext cx="3156830" cy="1082880"/>
            <a:chOff x="0" y="0"/>
            <a:chExt cx="4209106" cy="144384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209106" cy="1443840"/>
            </a:xfrm>
            <a:custGeom>
              <a:avLst/>
              <a:gdLst/>
              <a:ahLst/>
              <a:cxnLst/>
              <a:rect l="l" t="t" r="r" b="b"/>
              <a:pathLst>
                <a:path w="4209106" h="1443840">
                  <a:moveTo>
                    <a:pt x="0" y="0"/>
                  </a:moveTo>
                  <a:lnTo>
                    <a:pt x="4209106" y="0"/>
                  </a:lnTo>
                  <a:lnTo>
                    <a:pt x="4209106" y="1443840"/>
                  </a:lnTo>
                  <a:lnTo>
                    <a:pt x="0" y="14438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209106" cy="148194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Галерея изображений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42900" y="5184852"/>
            <a:ext cx="3156830" cy="2460366"/>
            <a:chOff x="0" y="0"/>
            <a:chExt cx="4209106" cy="328048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209106" cy="3280487"/>
            </a:xfrm>
            <a:custGeom>
              <a:avLst/>
              <a:gdLst/>
              <a:ahLst/>
              <a:cxnLst/>
              <a:rect l="l" t="t" r="r" b="b"/>
              <a:pathLst>
                <a:path w="4209106" h="3280487">
                  <a:moveTo>
                    <a:pt x="0" y="0"/>
                  </a:moveTo>
                  <a:lnTo>
                    <a:pt x="4209106" y="0"/>
                  </a:lnTo>
                  <a:lnTo>
                    <a:pt x="4209106" y="3280487"/>
                  </a:lnTo>
                  <a:lnTo>
                    <a:pt x="0" y="32804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04775"/>
              <a:ext cx="4209106" cy="33852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Визуальное представление товара с возможностью листания и увеличения фотографий.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340183" y="4246822"/>
            <a:ext cx="558447" cy="713282"/>
            <a:chOff x="0" y="0"/>
            <a:chExt cx="744596" cy="951043"/>
          </a:xfrm>
        </p:grpSpPr>
        <p:sp>
          <p:nvSpPr>
            <p:cNvPr id="18" name="Freeform 18"/>
            <p:cNvSpPr/>
            <p:nvPr/>
          </p:nvSpPr>
          <p:spPr>
            <a:xfrm>
              <a:off x="5477" y="6996"/>
              <a:ext cx="733655" cy="937068"/>
            </a:xfrm>
            <a:custGeom>
              <a:avLst/>
              <a:gdLst/>
              <a:ahLst/>
              <a:cxnLst/>
              <a:rect l="l" t="t" r="r" b="b"/>
              <a:pathLst>
                <a:path w="733655" h="937068">
                  <a:moveTo>
                    <a:pt x="0" y="174905"/>
                  </a:moveTo>
                  <a:cubicBezTo>
                    <a:pt x="0" y="78357"/>
                    <a:pt x="61348" y="0"/>
                    <a:pt x="136938" y="0"/>
                  </a:cubicBezTo>
                  <a:lnTo>
                    <a:pt x="596718" y="0"/>
                  </a:lnTo>
                  <a:cubicBezTo>
                    <a:pt x="672307" y="0"/>
                    <a:pt x="733655" y="78357"/>
                    <a:pt x="733655" y="174905"/>
                  </a:cubicBezTo>
                  <a:lnTo>
                    <a:pt x="733655" y="762163"/>
                  </a:lnTo>
                  <a:cubicBezTo>
                    <a:pt x="733655" y="858711"/>
                    <a:pt x="672307" y="937068"/>
                    <a:pt x="596718" y="937068"/>
                  </a:cubicBezTo>
                  <a:lnTo>
                    <a:pt x="136938" y="937068"/>
                  </a:lnTo>
                  <a:cubicBezTo>
                    <a:pt x="61348" y="937068"/>
                    <a:pt x="0" y="858711"/>
                    <a:pt x="0" y="762163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744612" cy="951058"/>
            </a:xfrm>
            <a:custGeom>
              <a:avLst/>
              <a:gdLst/>
              <a:ahLst/>
              <a:cxnLst/>
              <a:rect l="l" t="t" r="r" b="b"/>
              <a:pathLst>
                <a:path w="744612" h="951058">
                  <a:moveTo>
                    <a:pt x="0" y="181901"/>
                  </a:moveTo>
                  <a:cubicBezTo>
                    <a:pt x="0" y="81435"/>
                    <a:pt x="63758" y="0"/>
                    <a:pt x="142415" y="0"/>
                  </a:cubicBezTo>
                  <a:lnTo>
                    <a:pt x="602195" y="0"/>
                  </a:lnTo>
                  <a:lnTo>
                    <a:pt x="602195" y="6996"/>
                  </a:lnTo>
                  <a:lnTo>
                    <a:pt x="602195" y="0"/>
                  </a:lnTo>
                  <a:lnTo>
                    <a:pt x="602195" y="6996"/>
                  </a:lnTo>
                  <a:lnTo>
                    <a:pt x="602195" y="0"/>
                  </a:lnTo>
                  <a:cubicBezTo>
                    <a:pt x="680852" y="0"/>
                    <a:pt x="744612" y="81435"/>
                    <a:pt x="744612" y="181901"/>
                  </a:cubicBezTo>
                  <a:lnTo>
                    <a:pt x="739132" y="181901"/>
                  </a:lnTo>
                  <a:lnTo>
                    <a:pt x="744612" y="181901"/>
                  </a:lnTo>
                  <a:lnTo>
                    <a:pt x="744612" y="769159"/>
                  </a:lnTo>
                  <a:lnTo>
                    <a:pt x="739132" y="769159"/>
                  </a:lnTo>
                  <a:lnTo>
                    <a:pt x="744612" y="769159"/>
                  </a:lnTo>
                  <a:cubicBezTo>
                    <a:pt x="744612" y="869625"/>
                    <a:pt x="680852" y="951058"/>
                    <a:pt x="602195" y="951058"/>
                  </a:cubicBezTo>
                  <a:lnTo>
                    <a:pt x="602195" y="944064"/>
                  </a:lnTo>
                  <a:lnTo>
                    <a:pt x="602195" y="951058"/>
                  </a:lnTo>
                  <a:lnTo>
                    <a:pt x="142415" y="951058"/>
                  </a:lnTo>
                  <a:lnTo>
                    <a:pt x="142415" y="944064"/>
                  </a:lnTo>
                  <a:lnTo>
                    <a:pt x="142415" y="951058"/>
                  </a:lnTo>
                  <a:cubicBezTo>
                    <a:pt x="63758" y="951058"/>
                    <a:pt x="0" y="869625"/>
                    <a:pt x="0" y="769159"/>
                  </a:cubicBezTo>
                  <a:lnTo>
                    <a:pt x="0" y="181901"/>
                  </a:lnTo>
                  <a:lnTo>
                    <a:pt x="5477" y="181901"/>
                  </a:lnTo>
                  <a:lnTo>
                    <a:pt x="0" y="181901"/>
                  </a:lnTo>
                  <a:moveTo>
                    <a:pt x="10955" y="181901"/>
                  </a:moveTo>
                  <a:lnTo>
                    <a:pt x="10955" y="769159"/>
                  </a:lnTo>
                  <a:lnTo>
                    <a:pt x="5477" y="769159"/>
                  </a:lnTo>
                  <a:lnTo>
                    <a:pt x="10955" y="769159"/>
                  </a:lnTo>
                  <a:cubicBezTo>
                    <a:pt x="10955" y="861929"/>
                    <a:pt x="69783" y="937068"/>
                    <a:pt x="142415" y="937068"/>
                  </a:cubicBezTo>
                  <a:lnTo>
                    <a:pt x="602195" y="937068"/>
                  </a:lnTo>
                  <a:cubicBezTo>
                    <a:pt x="674826" y="937068"/>
                    <a:pt x="733655" y="861929"/>
                    <a:pt x="733655" y="769159"/>
                  </a:cubicBezTo>
                  <a:lnTo>
                    <a:pt x="733655" y="181901"/>
                  </a:lnTo>
                  <a:cubicBezTo>
                    <a:pt x="733655" y="89131"/>
                    <a:pt x="674826" y="13992"/>
                    <a:pt x="602195" y="13992"/>
                  </a:cubicBezTo>
                  <a:lnTo>
                    <a:pt x="142415" y="13992"/>
                  </a:lnTo>
                  <a:lnTo>
                    <a:pt x="142415" y="6996"/>
                  </a:lnTo>
                  <a:lnTo>
                    <a:pt x="142415" y="13992"/>
                  </a:lnTo>
                  <a:cubicBezTo>
                    <a:pt x="69783" y="13992"/>
                    <a:pt x="10955" y="89131"/>
                    <a:pt x="10955" y="181901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4139083" y="4198613"/>
            <a:ext cx="3156830" cy="1082880"/>
            <a:chOff x="0" y="0"/>
            <a:chExt cx="4209106" cy="144384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209106" cy="1443840"/>
            </a:xfrm>
            <a:custGeom>
              <a:avLst/>
              <a:gdLst/>
              <a:ahLst/>
              <a:cxnLst/>
              <a:rect l="l" t="t" r="r" b="b"/>
              <a:pathLst>
                <a:path w="4209106" h="1443840">
                  <a:moveTo>
                    <a:pt x="0" y="0"/>
                  </a:moveTo>
                  <a:lnTo>
                    <a:pt x="4209106" y="0"/>
                  </a:lnTo>
                  <a:lnTo>
                    <a:pt x="4209106" y="1443840"/>
                  </a:lnTo>
                  <a:lnTo>
                    <a:pt x="0" y="14438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209106" cy="148194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Описание и характеристики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4139083" y="5415456"/>
            <a:ext cx="3156830" cy="1999157"/>
            <a:chOff x="0" y="0"/>
            <a:chExt cx="4209106" cy="266554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209106" cy="2665543"/>
            </a:xfrm>
            <a:custGeom>
              <a:avLst/>
              <a:gdLst/>
              <a:ahLst/>
              <a:cxnLst/>
              <a:rect l="l" t="t" r="r" b="b"/>
              <a:pathLst>
                <a:path w="4209106" h="2665543">
                  <a:moveTo>
                    <a:pt x="0" y="0"/>
                  </a:moveTo>
                  <a:lnTo>
                    <a:pt x="4209106" y="0"/>
                  </a:lnTo>
                  <a:lnTo>
                    <a:pt x="4209106" y="2665543"/>
                  </a:lnTo>
                  <a:lnTo>
                    <a:pt x="0" y="26655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04775"/>
              <a:ext cx="4209106" cy="27703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Детальное изложение состава, способа применения и полезных свойств препарата.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144000" y="8073128"/>
            <a:ext cx="558447" cy="713282"/>
            <a:chOff x="0" y="0"/>
            <a:chExt cx="744596" cy="951043"/>
          </a:xfrm>
        </p:grpSpPr>
        <p:sp>
          <p:nvSpPr>
            <p:cNvPr id="27" name="Freeform 27"/>
            <p:cNvSpPr/>
            <p:nvPr/>
          </p:nvSpPr>
          <p:spPr>
            <a:xfrm>
              <a:off x="5477" y="6996"/>
              <a:ext cx="733655" cy="937068"/>
            </a:xfrm>
            <a:custGeom>
              <a:avLst/>
              <a:gdLst/>
              <a:ahLst/>
              <a:cxnLst/>
              <a:rect l="l" t="t" r="r" b="b"/>
              <a:pathLst>
                <a:path w="733655" h="937068">
                  <a:moveTo>
                    <a:pt x="0" y="174905"/>
                  </a:moveTo>
                  <a:cubicBezTo>
                    <a:pt x="0" y="78357"/>
                    <a:pt x="61348" y="0"/>
                    <a:pt x="136938" y="0"/>
                  </a:cubicBezTo>
                  <a:lnTo>
                    <a:pt x="596718" y="0"/>
                  </a:lnTo>
                  <a:cubicBezTo>
                    <a:pt x="672307" y="0"/>
                    <a:pt x="733655" y="78357"/>
                    <a:pt x="733655" y="174905"/>
                  </a:cubicBezTo>
                  <a:lnTo>
                    <a:pt x="733655" y="762163"/>
                  </a:lnTo>
                  <a:cubicBezTo>
                    <a:pt x="733655" y="858711"/>
                    <a:pt x="672307" y="937068"/>
                    <a:pt x="596718" y="937068"/>
                  </a:cubicBezTo>
                  <a:lnTo>
                    <a:pt x="136938" y="937068"/>
                  </a:lnTo>
                  <a:cubicBezTo>
                    <a:pt x="61348" y="937068"/>
                    <a:pt x="0" y="858711"/>
                    <a:pt x="0" y="762163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744612" cy="951058"/>
            </a:xfrm>
            <a:custGeom>
              <a:avLst/>
              <a:gdLst/>
              <a:ahLst/>
              <a:cxnLst/>
              <a:rect l="l" t="t" r="r" b="b"/>
              <a:pathLst>
                <a:path w="744612" h="951058">
                  <a:moveTo>
                    <a:pt x="0" y="181901"/>
                  </a:moveTo>
                  <a:cubicBezTo>
                    <a:pt x="0" y="81435"/>
                    <a:pt x="63758" y="0"/>
                    <a:pt x="142415" y="0"/>
                  </a:cubicBezTo>
                  <a:lnTo>
                    <a:pt x="602195" y="0"/>
                  </a:lnTo>
                  <a:lnTo>
                    <a:pt x="602195" y="6996"/>
                  </a:lnTo>
                  <a:lnTo>
                    <a:pt x="602195" y="0"/>
                  </a:lnTo>
                  <a:lnTo>
                    <a:pt x="602195" y="6996"/>
                  </a:lnTo>
                  <a:lnTo>
                    <a:pt x="602195" y="0"/>
                  </a:lnTo>
                  <a:cubicBezTo>
                    <a:pt x="680852" y="0"/>
                    <a:pt x="744612" y="81435"/>
                    <a:pt x="744612" y="181901"/>
                  </a:cubicBezTo>
                  <a:lnTo>
                    <a:pt x="739132" y="181901"/>
                  </a:lnTo>
                  <a:lnTo>
                    <a:pt x="744612" y="181901"/>
                  </a:lnTo>
                  <a:lnTo>
                    <a:pt x="744612" y="769159"/>
                  </a:lnTo>
                  <a:lnTo>
                    <a:pt x="739132" y="769159"/>
                  </a:lnTo>
                  <a:lnTo>
                    <a:pt x="744612" y="769159"/>
                  </a:lnTo>
                  <a:cubicBezTo>
                    <a:pt x="744612" y="869625"/>
                    <a:pt x="680852" y="951058"/>
                    <a:pt x="602195" y="951058"/>
                  </a:cubicBezTo>
                  <a:lnTo>
                    <a:pt x="602195" y="944064"/>
                  </a:lnTo>
                  <a:lnTo>
                    <a:pt x="602195" y="951058"/>
                  </a:lnTo>
                  <a:lnTo>
                    <a:pt x="142415" y="951058"/>
                  </a:lnTo>
                  <a:lnTo>
                    <a:pt x="142415" y="944064"/>
                  </a:lnTo>
                  <a:lnTo>
                    <a:pt x="142415" y="951058"/>
                  </a:lnTo>
                  <a:cubicBezTo>
                    <a:pt x="63758" y="951058"/>
                    <a:pt x="0" y="869625"/>
                    <a:pt x="0" y="769159"/>
                  </a:cubicBezTo>
                  <a:lnTo>
                    <a:pt x="0" y="181901"/>
                  </a:lnTo>
                  <a:lnTo>
                    <a:pt x="5477" y="181901"/>
                  </a:lnTo>
                  <a:lnTo>
                    <a:pt x="0" y="181901"/>
                  </a:lnTo>
                  <a:moveTo>
                    <a:pt x="10955" y="181901"/>
                  </a:moveTo>
                  <a:lnTo>
                    <a:pt x="10955" y="769159"/>
                  </a:lnTo>
                  <a:lnTo>
                    <a:pt x="5477" y="769159"/>
                  </a:lnTo>
                  <a:lnTo>
                    <a:pt x="10955" y="769159"/>
                  </a:lnTo>
                  <a:cubicBezTo>
                    <a:pt x="10955" y="861929"/>
                    <a:pt x="69783" y="937068"/>
                    <a:pt x="142415" y="937068"/>
                  </a:cubicBezTo>
                  <a:lnTo>
                    <a:pt x="602195" y="937068"/>
                  </a:lnTo>
                  <a:cubicBezTo>
                    <a:pt x="674826" y="937068"/>
                    <a:pt x="733655" y="861929"/>
                    <a:pt x="733655" y="769159"/>
                  </a:cubicBezTo>
                  <a:lnTo>
                    <a:pt x="733655" y="181901"/>
                  </a:lnTo>
                  <a:cubicBezTo>
                    <a:pt x="733655" y="89131"/>
                    <a:pt x="674826" y="13992"/>
                    <a:pt x="602195" y="13992"/>
                  </a:cubicBezTo>
                  <a:lnTo>
                    <a:pt x="142415" y="13992"/>
                  </a:lnTo>
                  <a:lnTo>
                    <a:pt x="142415" y="6996"/>
                  </a:lnTo>
                  <a:lnTo>
                    <a:pt x="142415" y="13992"/>
                  </a:lnTo>
                  <a:cubicBezTo>
                    <a:pt x="69783" y="13992"/>
                    <a:pt x="10955" y="89131"/>
                    <a:pt x="10955" y="181901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9942900" y="7780927"/>
            <a:ext cx="3494080" cy="1082880"/>
            <a:chOff x="0" y="0"/>
            <a:chExt cx="4658773" cy="144384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658773" cy="1443840"/>
            </a:xfrm>
            <a:custGeom>
              <a:avLst/>
              <a:gdLst/>
              <a:ahLst/>
              <a:cxnLst/>
              <a:rect l="l" t="t" r="r" b="b"/>
              <a:pathLst>
                <a:path w="4658773" h="1443840">
                  <a:moveTo>
                    <a:pt x="0" y="0"/>
                  </a:moveTo>
                  <a:lnTo>
                    <a:pt x="4658773" y="0"/>
                  </a:lnTo>
                  <a:lnTo>
                    <a:pt x="4658773" y="1443840"/>
                  </a:lnTo>
                  <a:lnTo>
                    <a:pt x="0" y="14438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658773" cy="148194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Отзывы пользователей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942900" y="8753780"/>
            <a:ext cx="7352884" cy="999578"/>
            <a:chOff x="0" y="0"/>
            <a:chExt cx="9803846" cy="1332771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9803846" cy="1332771"/>
            </a:xfrm>
            <a:custGeom>
              <a:avLst/>
              <a:gdLst/>
              <a:ahLst/>
              <a:cxnLst/>
              <a:rect l="l" t="t" r="r" b="b"/>
              <a:pathLst>
                <a:path w="9803846" h="1332771">
                  <a:moveTo>
                    <a:pt x="0" y="0"/>
                  </a:moveTo>
                  <a:lnTo>
                    <a:pt x="9803846" y="0"/>
                  </a:lnTo>
                  <a:lnTo>
                    <a:pt x="9803846" y="1332771"/>
                  </a:lnTo>
                  <a:lnTo>
                    <a:pt x="0" y="133277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104775"/>
              <a:ext cx="9803846" cy="143754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Обратная связь помогает новым покупателям сделать осознанный выбор.</a:t>
              </a:r>
            </a:p>
          </p:txBody>
        </p:sp>
      </p:grpSp>
      <p:sp>
        <p:nvSpPr>
          <p:cNvPr id="35" name="Freeform 35"/>
          <p:cNvSpPr/>
          <p:nvPr/>
        </p:nvSpPr>
        <p:spPr>
          <a:xfrm>
            <a:off x="229681" y="1010599"/>
            <a:ext cx="8676194" cy="8265803"/>
          </a:xfrm>
          <a:custGeom>
            <a:avLst/>
            <a:gdLst/>
            <a:ahLst/>
            <a:cxnLst/>
            <a:rect l="l" t="t" r="r" b="b"/>
            <a:pathLst>
              <a:path w="8676194" h="8265803">
                <a:moveTo>
                  <a:pt x="0" y="0"/>
                </a:moveTo>
                <a:lnTo>
                  <a:pt x="8676194" y="0"/>
                </a:lnTo>
                <a:lnTo>
                  <a:pt x="8676194" y="8265802"/>
                </a:lnTo>
                <a:lnTo>
                  <a:pt x="0" y="82658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029" r="-392" b="-1634"/>
            </a:stretch>
          </a:blipFill>
        </p:spPr>
      </p:sp>
    </p:spTree>
    <p:extLst>
      <p:ext uri="{BB962C8B-B14F-4D97-AF65-F5344CB8AC3E}">
        <p14:creationId xmlns:p14="http://schemas.microsoft.com/office/powerpoint/2010/main" val="2682466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850237" y="900112"/>
            <a:ext cx="9445526" cy="2657921"/>
            <a:chOff x="0" y="0"/>
            <a:chExt cx="12594035" cy="35438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594035" cy="3543895"/>
            </a:xfrm>
            <a:custGeom>
              <a:avLst/>
              <a:gdLst/>
              <a:ahLst/>
              <a:cxnLst/>
              <a:rect l="l" t="t" r="r" b="b"/>
              <a:pathLst>
                <a:path w="12594035" h="3543895">
                  <a:moveTo>
                    <a:pt x="0" y="0"/>
                  </a:moveTo>
                  <a:lnTo>
                    <a:pt x="12594035" y="0"/>
                  </a:lnTo>
                  <a:lnTo>
                    <a:pt x="12594035" y="3543895"/>
                  </a:lnTo>
                  <a:lnTo>
                    <a:pt x="0" y="35438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2594035" cy="360104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Использование CSS: оформление и адаптивность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845475" y="3978474"/>
            <a:ext cx="4590604" cy="3023146"/>
            <a:chOff x="0" y="0"/>
            <a:chExt cx="6120805" cy="4030862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6108192" cy="4018153"/>
            </a:xfrm>
            <a:custGeom>
              <a:avLst/>
              <a:gdLst/>
              <a:ahLst/>
              <a:cxnLst/>
              <a:rect l="l" t="t" r="r" b="b"/>
              <a:pathLst>
                <a:path w="6108192" h="4018153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6120892" cy="4030853"/>
            </a:xfrm>
            <a:custGeom>
              <a:avLst/>
              <a:gdLst/>
              <a:ahLst/>
              <a:cxnLst/>
              <a:rect l="l" t="t" r="r" b="b"/>
              <a:pathLst>
                <a:path w="6120892" h="4030853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143280" y="4276279"/>
            <a:ext cx="3544044" cy="442912"/>
            <a:chOff x="0" y="0"/>
            <a:chExt cx="4725392" cy="5905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Дизайн шапки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143280" y="4889301"/>
            <a:ext cx="3994994" cy="1814512"/>
            <a:chOff x="0" y="0"/>
            <a:chExt cx="5326658" cy="24193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326658" cy="2419350"/>
            </a:xfrm>
            <a:custGeom>
              <a:avLst/>
              <a:gdLst/>
              <a:ahLst/>
              <a:cxnLst/>
              <a:rect l="l" t="t" r="r" b="b"/>
              <a:pathLst>
                <a:path w="5326658" h="2419350">
                  <a:moveTo>
                    <a:pt x="0" y="0"/>
                  </a:moveTo>
                  <a:lnTo>
                    <a:pt x="5326658" y="0"/>
                  </a:lnTo>
                  <a:lnTo>
                    <a:pt x="5326658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04775"/>
              <a:ext cx="5326658" cy="2524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Использование flexbox и медиа-запросов для гибкой навигации на любых экранах.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710071" y="3978474"/>
            <a:ext cx="4590604" cy="3023146"/>
            <a:chOff x="0" y="0"/>
            <a:chExt cx="6120805" cy="4030862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6108192" cy="4018153"/>
            </a:xfrm>
            <a:custGeom>
              <a:avLst/>
              <a:gdLst/>
              <a:ahLst/>
              <a:cxnLst/>
              <a:rect l="l" t="t" r="r" b="b"/>
              <a:pathLst>
                <a:path w="6108192" h="4018153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6120892" cy="4030853"/>
            </a:xfrm>
            <a:custGeom>
              <a:avLst/>
              <a:gdLst/>
              <a:ahLst/>
              <a:cxnLst/>
              <a:rect l="l" t="t" r="r" b="b"/>
              <a:pathLst>
                <a:path w="6120892" h="4030853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3007876" y="4276279"/>
            <a:ext cx="3544044" cy="442912"/>
            <a:chOff x="0" y="0"/>
            <a:chExt cx="472539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Карточки товаров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007876" y="4889301"/>
            <a:ext cx="3994994" cy="1814512"/>
            <a:chOff x="0" y="0"/>
            <a:chExt cx="5326658" cy="241935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326658" cy="2419350"/>
            </a:xfrm>
            <a:custGeom>
              <a:avLst/>
              <a:gdLst/>
              <a:ahLst/>
              <a:cxnLst/>
              <a:rect l="l" t="t" r="r" b="b"/>
              <a:pathLst>
                <a:path w="5326658" h="2419350">
                  <a:moveTo>
                    <a:pt x="0" y="0"/>
                  </a:moveTo>
                  <a:lnTo>
                    <a:pt x="5326658" y="0"/>
                  </a:lnTo>
                  <a:lnTo>
                    <a:pt x="5326658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04775"/>
              <a:ext cx="5326658" cy="2524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Оформлены с тенью, скругленными углами и hover-эффектом для привлечения внимания.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845475" y="7275611"/>
            <a:ext cx="9455051" cy="2115890"/>
            <a:chOff x="0" y="0"/>
            <a:chExt cx="12606735" cy="2821187"/>
          </a:xfrm>
        </p:grpSpPr>
        <p:sp>
          <p:nvSpPr>
            <p:cNvPr id="27" name="Freeform 27"/>
            <p:cNvSpPr/>
            <p:nvPr/>
          </p:nvSpPr>
          <p:spPr>
            <a:xfrm>
              <a:off x="6350" y="6350"/>
              <a:ext cx="12594082" cy="2808478"/>
            </a:xfrm>
            <a:custGeom>
              <a:avLst/>
              <a:gdLst/>
              <a:ahLst/>
              <a:cxnLst/>
              <a:rect l="l" t="t" r="r" b="b"/>
              <a:pathLst>
                <a:path w="12594082" h="2808478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12434697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649728"/>
                  </a:lnTo>
                  <a:cubicBezTo>
                    <a:pt x="12594082" y="2737485"/>
                    <a:pt x="12522708" y="2808478"/>
                    <a:pt x="12434697" y="2808478"/>
                  </a:cubicBezTo>
                  <a:lnTo>
                    <a:pt x="159385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12606782" cy="2821178"/>
            </a:xfrm>
            <a:custGeom>
              <a:avLst/>
              <a:gdLst/>
              <a:ahLst/>
              <a:cxnLst/>
              <a:rect l="l" t="t" r="r" b="b"/>
              <a:pathLst>
                <a:path w="12606782" h="2821178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12441047" y="0"/>
                  </a:lnTo>
                  <a:lnTo>
                    <a:pt x="12441047" y="6350"/>
                  </a:lnTo>
                  <a:lnTo>
                    <a:pt x="12441047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656078"/>
                  </a:lnTo>
                  <a:lnTo>
                    <a:pt x="12600432" y="2656078"/>
                  </a:lnTo>
                  <a:lnTo>
                    <a:pt x="12606782" y="2656078"/>
                  </a:lnTo>
                  <a:cubicBezTo>
                    <a:pt x="12606782" y="2747264"/>
                    <a:pt x="12532614" y="2821178"/>
                    <a:pt x="12441047" y="2821178"/>
                  </a:cubicBezTo>
                  <a:lnTo>
                    <a:pt x="12441047" y="2814828"/>
                  </a:lnTo>
                  <a:lnTo>
                    <a:pt x="12441047" y="2821178"/>
                  </a:lnTo>
                  <a:lnTo>
                    <a:pt x="165735" y="2821178"/>
                  </a:lnTo>
                  <a:lnTo>
                    <a:pt x="165735" y="2814828"/>
                  </a:lnTo>
                  <a:lnTo>
                    <a:pt x="165735" y="2821178"/>
                  </a:lnTo>
                  <a:cubicBezTo>
                    <a:pt x="74295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735" y="2808478"/>
                  </a:cubicBezTo>
                  <a:lnTo>
                    <a:pt x="12441047" y="2808478"/>
                  </a:lnTo>
                  <a:cubicBezTo>
                    <a:pt x="12525628" y="2808478"/>
                    <a:pt x="12594082" y="2740152"/>
                    <a:pt x="12594082" y="2656078"/>
                  </a:cubicBezTo>
                  <a:lnTo>
                    <a:pt x="12594082" y="165100"/>
                  </a:lnTo>
                  <a:cubicBezTo>
                    <a:pt x="12594082" y="80899"/>
                    <a:pt x="12525628" y="12700"/>
                    <a:pt x="1244104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8143280" y="7573416"/>
            <a:ext cx="3544044" cy="442912"/>
            <a:chOff x="0" y="0"/>
            <a:chExt cx="4725392" cy="59055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Адаптивность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8143280" y="8186440"/>
            <a:ext cx="8859441" cy="907256"/>
            <a:chOff x="0" y="0"/>
            <a:chExt cx="11812588" cy="1209675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1812588" cy="1209675"/>
            </a:xfrm>
            <a:custGeom>
              <a:avLst/>
              <a:gdLst/>
              <a:ahLst/>
              <a:cxnLst/>
              <a:rect l="l" t="t" r="r" b="b"/>
              <a:pathLst>
                <a:path w="11812588" h="1209675">
                  <a:moveTo>
                    <a:pt x="0" y="0"/>
                  </a:moveTo>
                  <a:lnTo>
                    <a:pt x="11812588" y="0"/>
                  </a:lnTo>
                  <a:lnTo>
                    <a:pt x="1181258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104775"/>
              <a:ext cx="11812588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Медиазапросы обеспечивают корректное отображение на мобильных устройствах.</a:t>
              </a:r>
            </a:p>
          </p:txBody>
        </p:sp>
      </p:grpSp>
      <p:sp>
        <p:nvSpPr>
          <p:cNvPr id="35" name="Freeform 35"/>
          <p:cNvSpPr/>
          <p:nvPr/>
        </p:nvSpPr>
        <p:spPr>
          <a:xfrm>
            <a:off x="0" y="7995826"/>
            <a:ext cx="6613537" cy="2217360"/>
          </a:xfrm>
          <a:custGeom>
            <a:avLst/>
            <a:gdLst/>
            <a:ahLst/>
            <a:cxnLst/>
            <a:rect l="l" t="t" r="r" b="b"/>
            <a:pathLst>
              <a:path w="6613537" h="2217360">
                <a:moveTo>
                  <a:pt x="0" y="0"/>
                </a:moveTo>
                <a:lnTo>
                  <a:pt x="6613537" y="0"/>
                </a:lnTo>
                <a:lnTo>
                  <a:pt x="6613537" y="2217360"/>
                </a:lnTo>
                <a:lnTo>
                  <a:pt x="0" y="22173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8965" b="-663005"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0" y="0"/>
            <a:ext cx="6613537" cy="7995826"/>
          </a:xfrm>
          <a:custGeom>
            <a:avLst/>
            <a:gdLst/>
            <a:ahLst/>
            <a:cxnLst/>
            <a:rect l="l" t="t" r="r" b="b"/>
            <a:pathLst>
              <a:path w="6613537" h="7995826">
                <a:moveTo>
                  <a:pt x="0" y="0"/>
                </a:moveTo>
                <a:lnTo>
                  <a:pt x="6613537" y="0"/>
                </a:lnTo>
                <a:lnTo>
                  <a:pt x="6613537" y="7995826"/>
                </a:lnTo>
                <a:lnTo>
                  <a:pt x="0" y="79958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821" b="-62069"/>
            </a:stretch>
          </a:blipFill>
        </p:spPr>
      </p:sp>
    </p:spTree>
    <p:extLst>
      <p:ext uri="{BB962C8B-B14F-4D97-AF65-F5344CB8AC3E}">
        <p14:creationId xmlns:p14="http://schemas.microsoft.com/office/powerpoint/2010/main" val="3260582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3544044"/>
          </a:xfrm>
          <a:custGeom>
            <a:avLst/>
            <a:gdLst/>
            <a:ahLst/>
            <a:cxnLst/>
            <a:rect l="l" t="t" r="r" b="b"/>
            <a:pathLst>
              <a:path w="18288000" h="3544044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" r="-10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92238" y="4705945"/>
            <a:ext cx="15279440" cy="885974"/>
            <a:chOff x="0" y="0"/>
            <a:chExt cx="20372587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372587" cy="1181298"/>
            </a:xfrm>
            <a:custGeom>
              <a:avLst/>
              <a:gdLst/>
              <a:ahLst/>
              <a:cxnLst/>
              <a:rect l="l" t="t" r="r" b="b"/>
              <a:pathLst>
                <a:path w="20372587" h="1181298">
                  <a:moveTo>
                    <a:pt x="0" y="0"/>
                  </a:moveTo>
                  <a:lnTo>
                    <a:pt x="20372587" y="0"/>
                  </a:lnTo>
                  <a:lnTo>
                    <a:pt x="20372587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0372587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Адаптация сайта под мобильные устройства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87475" y="6862911"/>
            <a:ext cx="5160466" cy="293043"/>
            <a:chOff x="0" y="0"/>
            <a:chExt cx="6880622" cy="390723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6867906" cy="378079"/>
            </a:xfrm>
            <a:custGeom>
              <a:avLst/>
              <a:gdLst/>
              <a:ahLst/>
              <a:cxnLst/>
              <a:rect l="l" t="t" r="r" b="b"/>
              <a:pathLst>
                <a:path w="6867906" h="378079">
                  <a:moveTo>
                    <a:pt x="0" y="158750"/>
                  </a:moveTo>
                  <a:cubicBezTo>
                    <a:pt x="0" y="71120"/>
                    <a:pt x="73279" y="0"/>
                    <a:pt x="163830" y="0"/>
                  </a:cubicBezTo>
                  <a:lnTo>
                    <a:pt x="6704076" y="0"/>
                  </a:lnTo>
                  <a:cubicBezTo>
                    <a:pt x="6794500" y="0"/>
                    <a:pt x="6867906" y="71120"/>
                    <a:pt x="6867906" y="158750"/>
                  </a:cubicBezTo>
                  <a:lnTo>
                    <a:pt x="6867906" y="219202"/>
                  </a:lnTo>
                  <a:cubicBezTo>
                    <a:pt x="6867906" y="306832"/>
                    <a:pt x="6794627" y="377952"/>
                    <a:pt x="6704076" y="377952"/>
                  </a:cubicBezTo>
                  <a:lnTo>
                    <a:pt x="163830" y="377952"/>
                  </a:lnTo>
                  <a:cubicBezTo>
                    <a:pt x="73279" y="378079"/>
                    <a:pt x="0" y="306959"/>
                    <a:pt x="0" y="219202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880606" cy="390652"/>
            </a:xfrm>
            <a:custGeom>
              <a:avLst/>
              <a:gdLst/>
              <a:ahLst/>
              <a:cxnLst/>
              <a:rect l="l" t="t" r="r" b="b"/>
              <a:pathLst>
                <a:path w="6880606" h="390652">
                  <a:moveTo>
                    <a:pt x="0" y="165100"/>
                  </a:moveTo>
                  <a:cubicBezTo>
                    <a:pt x="0" y="73787"/>
                    <a:pt x="76327" y="0"/>
                    <a:pt x="170180" y="0"/>
                  </a:cubicBezTo>
                  <a:lnTo>
                    <a:pt x="6710426" y="0"/>
                  </a:lnTo>
                  <a:lnTo>
                    <a:pt x="6710426" y="6350"/>
                  </a:lnTo>
                  <a:lnTo>
                    <a:pt x="6710426" y="0"/>
                  </a:lnTo>
                  <a:cubicBezTo>
                    <a:pt x="6804279" y="0"/>
                    <a:pt x="6880606" y="73787"/>
                    <a:pt x="6880606" y="165100"/>
                  </a:cubicBezTo>
                  <a:lnTo>
                    <a:pt x="6874256" y="165100"/>
                  </a:lnTo>
                  <a:lnTo>
                    <a:pt x="6880606" y="165100"/>
                  </a:lnTo>
                  <a:lnTo>
                    <a:pt x="6880606" y="225552"/>
                  </a:lnTo>
                  <a:lnTo>
                    <a:pt x="6874256" y="225552"/>
                  </a:lnTo>
                  <a:lnTo>
                    <a:pt x="6880606" y="225552"/>
                  </a:lnTo>
                  <a:cubicBezTo>
                    <a:pt x="6880606" y="316992"/>
                    <a:pt x="6804279" y="390652"/>
                    <a:pt x="6710426" y="390652"/>
                  </a:cubicBezTo>
                  <a:lnTo>
                    <a:pt x="6710426" y="384302"/>
                  </a:lnTo>
                  <a:lnTo>
                    <a:pt x="6710426" y="390652"/>
                  </a:lnTo>
                  <a:lnTo>
                    <a:pt x="170180" y="390652"/>
                  </a:lnTo>
                  <a:lnTo>
                    <a:pt x="170180" y="384302"/>
                  </a:lnTo>
                  <a:lnTo>
                    <a:pt x="170180" y="390652"/>
                  </a:lnTo>
                  <a:cubicBezTo>
                    <a:pt x="76327" y="390652"/>
                    <a:pt x="0" y="316865"/>
                    <a:pt x="0" y="22555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25552"/>
                  </a:lnTo>
                  <a:lnTo>
                    <a:pt x="6350" y="225552"/>
                  </a:lnTo>
                  <a:lnTo>
                    <a:pt x="12700" y="225552"/>
                  </a:lnTo>
                  <a:cubicBezTo>
                    <a:pt x="12700" y="309499"/>
                    <a:pt x="83058" y="377952"/>
                    <a:pt x="170180" y="377952"/>
                  </a:cubicBezTo>
                  <a:lnTo>
                    <a:pt x="6710426" y="377952"/>
                  </a:lnTo>
                  <a:cubicBezTo>
                    <a:pt x="6797548" y="377952"/>
                    <a:pt x="6867906" y="309499"/>
                    <a:pt x="6867906" y="225552"/>
                  </a:cubicBezTo>
                  <a:lnTo>
                    <a:pt x="6867906" y="165100"/>
                  </a:lnTo>
                  <a:cubicBezTo>
                    <a:pt x="6867906" y="81153"/>
                    <a:pt x="6797548" y="12700"/>
                    <a:pt x="6710426" y="12700"/>
                  </a:cubicBezTo>
                  <a:lnTo>
                    <a:pt x="170180" y="12700"/>
                  </a:lnTo>
                  <a:lnTo>
                    <a:pt x="170180" y="6350"/>
                  </a:lnTo>
                  <a:lnTo>
                    <a:pt x="170180" y="12700"/>
                  </a:lnTo>
                  <a:cubicBezTo>
                    <a:pt x="83058" y="12700"/>
                    <a:pt x="12700" y="81153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992238" y="7576394"/>
            <a:ext cx="3544044" cy="442912"/>
            <a:chOff x="0" y="0"/>
            <a:chExt cx="4725392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Медиазапросы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92238" y="8189416"/>
            <a:ext cx="5150941" cy="907256"/>
            <a:chOff x="0" y="0"/>
            <a:chExt cx="6867922" cy="120967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867922" cy="1209675"/>
            </a:xfrm>
            <a:custGeom>
              <a:avLst/>
              <a:gdLst/>
              <a:ahLst/>
              <a:cxnLst/>
              <a:rect l="l" t="t" r="r" b="b"/>
              <a:pathLst>
                <a:path w="6867922" h="1209675">
                  <a:moveTo>
                    <a:pt x="0" y="0"/>
                  </a:moveTo>
                  <a:lnTo>
                    <a:pt x="6867922" y="0"/>
                  </a:lnTo>
                  <a:lnTo>
                    <a:pt x="686792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04775"/>
              <a:ext cx="6867922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Используются для изменения стилей в зависимости от размера экрана.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563617" y="6437560"/>
            <a:ext cx="5160615" cy="293043"/>
            <a:chOff x="0" y="0"/>
            <a:chExt cx="6880820" cy="390723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6868160" cy="378079"/>
            </a:xfrm>
            <a:custGeom>
              <a:avLst/>
              <a:gdLst/>
              <a:ahLst/>
              <a:cxnLst/>
              <a:rect l="l" t="t" r="r" b="b"/>
              <a:pathLst>
                <a:path w="6868160" h="378079">
                  <a:moveTo>
                    <a:pt x="0" y="158750"/>
                  </a:moveTo>
                  <a:cubicBezTo>
                    <a:pt x="0" y="71120"/>
                    <a:pt x="73279" y="0"/>
                    <a:pt x="163830" y="0"/>
                  </a:cubicBezTo>
                  <a:lnTo>
                    <a:pt x="6704330" y="0"/>
                  </a:lnTo>
                  <a:cubicBezTo>
                    <a:pt x="6794754" y="0"/>
                    <a:pt x="6868160" y="71120"/>
                    <a:pt x="6868160" y="158750"/>
                  </a:cubicBezTo>
                  <a:lnTo>
                    <a:pt x="6868160" y="219202"/>
                  </a:lnTo>
                  <a:cubicBezTo>
                    <a:pt x="6868160" y="306832"/>
                    <a:pt x="6794881" y="377952"/>
                    <a:pt x="6704330" y="377952"/>
                  </a:cubicBezTo>
                  <a:lnTo>
                    <a:pt x="163830" y="377952"/>
                  </a:lnTo>
                  <a:cubicBezTo>
                    <a:pt x="73279" y="378079"/>
                    <a:pt x="0" y="306959"/>
                    <a:pt x="0" y="219202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880860" cy="390652"/>
            </a:xfrm>
            <a:custGeom>
              <a:avLst/>
              <a:gdLst/>
              <a:ahLst/>
              <a:cxnLst/>
              <a:rect l="l" t="t" r="r" b="b"/>
              <a:pathLst>
                <a:path w="6880860" h="390652">
                  <a:moveTo>
                    <a:pt x="0" y="165100"/>
                  </a:moveTo>
                  <a:cubicBezTo>
                    <a:pt x="0" y="73787"/>
                    <a:pt x="76327" y="0"/>
                    <a:pt x="170180" y="0"/>
                  </a:cubicBezTo>
                  <a:lnTo>
                    <a:pt x="6710680" y="0"/>
                  </a:lnTo>
                  <a:lnTo>
                    <a:pt x="6710680" y="6350"/>
                  </a:lnTo>
                  <a:lnTo>
                    <a:pt x="6710680" y="0"/>
                  </a:lnTo>
                  <a:cubicBezTo>
                    <a:pt x="6804533" y="0"/>
                    <a:pt x="6880860" y="73787"/>
                    <a:pt x="6880860" y="165100"/>
                  </a:cubicBezTo>
                  <a:lnTo>
                    <a:pt x="6874510" y="165100"/>
                  </a:lnTo>
                  <a:lnTo>
                    <a:pt x="6880860" y="165100"/>
                  </a:lnTo>
                  <a:lnTo>
                    <a:pt x="6880860" y="225552"/>
                  </a:lnTo>
                  <a:lnTo>
                    <a:pt x="6874510" y="225552"/>
                  </a:lnTo>
                  <a:lnTo>
                    <a:pt x="6880860" y="225552"/>
                  </a:lnTo>
                  <a:cubicBezTo>
                    <a:pt x="6880860" y="316992"/>
                    <a:pt x="6804533" y="390652"/>
                    <a:pt x="6710680" y="390652"/>
                  </a:cubicBezTo>
                  <a:lnTo>
                    <a:pt x="6710680" y="384302"/>
                  </a:lnTo>
                  <a:lnTo>
                    <a:pt x="6710680" y="390652"/>
                  </a:lnTo>
                  <a:lnTo>
                    <a:pt x="170180" y="390652"/>
                  </a:lnTo>
                  <a:lnTo>
                    <a:pt x="170180" y="384302"/>
                  </a:lnTo>
                  <a:lnTo>
                    <a:pt x="170180" y="390652"/>
                  </a:lnTo>
                  <a:cubicBezTo>
                    <a:pt x="76327" y="390652"/>
                    <a:pt x="0" y="316865"/>
                    <a:pt x="0" y="22555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25552"/>
                  </a:lnTo>
                  <a:lnTo>
                    <a:pt x="6350" y="225552"/>
                  </a:lnTo>
                  <a:lnTo>
                    <a:pt x="12700" y="225552"/>
                  </a:lnTo>
                  <a:cubicBezTo>
                    <a:pt x="12700" y="309499"/>
                    <a:pt x="83058" y="377952"/>
                    <a:pt x="170180" y="377952"/>
                  </a:cubicBezTo>
                  <a:lnTo>
                    <a:pt x="6710680" y="377952"/>
                  </a:lnTo>
                  <a:cubicBezTo>
                    <a:pt x="6797802" y="377952"/>
                    <a:pt x="6868160" y="309499"/>
                    <a:pt x="6868160" y="225552"/>
                  </a:cubicBezTo>
                  <a:lnTo>
                    <a:pt x="6868160" y="165100"/>
                  </a:lnTo>
                  <a:cubicBezTo>
                    <a:pt x="6868160" y="81153"/>
                    <a:pt x="6797802" y="12700"/>
                    <a:pt x="6710680" y="12700"/>
                  </a:cubicBezTo>
                  <a:lnTo>
                    <a:pt x="170180" y="12700"/>
                  </a:lnTo>
                  <a:lnTo>
                    <a:pt x="170180" y="6350"/>
                  </a:lnTo>
                  <a:lnTo>
                    <a:pt x="170180" y="12700"/>
                  </a:lnTo>
                  <a:cubicBezTo>
                    <a:pt x="83058" y="12700"/>
                    <a:pt x="12700" y="81153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6568380" y="7151042"/>
            <a:ext cx="3544044" cy="442912"/>
            <a:chOff x="0" y="0"/>
            <a:chExt cx="4725392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Гибкая сетка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6568380" y="7764066"/>
            <a:ext cx="5151090" cy="1360885"/>
            <a:chOff x="0" y="0"/>
            <a:chExt cx="6868120" cy="181451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868120" cy="1814513"/>
            </a:xfrm>
            <a:custGeom>
              <a:avLst/>
              <a:gdLst/>
              <a:ahLst/>
              <a:cxnLst/>
              <a:rect l="l" t="t" r="r" b="b"/>
              <a:pathLst>
                <a:path w="6868120" h="1814513">
                  <a:moveTo>
                    <a:pt x="0" y="0"/>
                  </a:moveTo>
                  <a:lnTo>
                    <a:pt x="6868120" y="0"/>
                  </a:lnTo>
                  <a:lnTo>
                    <a:pt x="686812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04775"/>
              <a:ext cx="6868120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Позволяет элементам плавно перестраиваться под ширину устройства.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2139910" y="6012359"/>
            <a:ext cx="5160615" cy="293043"/>
            <a:chOff x="0" y="0"/>
            <a:chExt cx="6880820" cy="390723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6868160" cy="378079"/>
            </a:xfrm>
            <a:custGeom>
              <a:avLst/>
              <a:gdLst/>
              <a:ahLst/>
              <a:cxnLst/>
              <a:rect l="l" t="t" r="r" b="b"/>
              <a:pathLst>
                <a:path w="6868160" h="378079">
                  <a:moveTo>
                    <a:pt x="0" y="158750"/>
                  </a:moveTo>
                  <a:cubicBezTo>
                    <a:pt x="0" y="71120"/>
                    <a:pt x="73279" y="0"/>
                    <a:pt x="163830" y="0"/>
                  </a:cubicBezTo>
                  <a:lnTo>
                    <a:pt x="6704330" y="0"/>
                  </a:lnTo>
                  <a:cubicBezTo>
                    <a:pt x="6794754" y="0"/>
                    <a:pt x="6868160" y="71120"/>
                    <a:pt x="6868160" y="158750"/>
                  </a:cubicBezTo>
                  <a:lnTo>
                    <a:pt x="6868160" y="219202"/>
                  </a:lnTo>
                  <a:cubicBezTo>
                    <a:pt x="6868160" y="306832"/>
                    <a:pt x="6794881" y="377952"/>
                    <a:pt x="6704330" y="377952"/>
                  </a:cubicBezTo>
                  <a:lnTo>
                    <a:pt x="163830" y="377952"/>
                  </a:lnTo>
                  <a:cubicBezTo>
                    <a:pt x="73279" y="378079"/>
                    <a:pt x="0" y="306959"/>
                    <a:pt x="0" y="219202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6880860" cy="390652"/>
            </a:xfrm>
            <a:custGeom>
              <a:avLst/>
              <a:gdLst/>
              <a:ahLst/>
              <a:cxnLst/>
              <a:rect l="l" t="t" r="r" b="b"/>
              <a:pathLst>
                <a:path w="6880860" h="390652">
                  <a:moveTo>
                    <a:pt x="0" y="165100"/>
                  </a:moveTo>
                  <a:cubicBezTo>
                    <a:pt x="0" y="73787"/>
                    <a:pt x="76327" y="0"/>
                    <a:pt x="170180" y="0"/>
                  </a:cubicBezTo>
                  <a:lnTo>
                    <a:pt x="6710680" y="0"/>
                  </a:lnTo>
                  <a:lnTo>
                    <a:pt x="6710680" y="6350"/>
                  </a:lnTo>
                  <a:lnTo>
                    <a:pt x="6710680" y="0"/>
                  </a:lnTo>
                  <a:cubicBezTo>
                    <a:pt x="6804533" y="0"/>
                    <a:pt x="6880860" y="73787"/>
                    <a:pt x="6880860" y="165100"/>
                  </a:cubicBezTo>
                  <a:lnTo>
                    <a:pt x="6874510" y="165100"/>
                  </a:lnTo>
                  <a:lnTo>
                    <a:pt x="6880860" y="165100"/>
                  </a:lnTo>
                  <a:lnTo>
                    <a:pt x="6880860" y="225552"/>
                  </a:lnTo>
                  <a:lnTo>
                    <a:pt x="6874510" y="225552"/>
                  </a:lnTo>
                  <a:lnTo>
                    <a:pt x="6880860" y="225552"/>
                  </a:lnTo>
                  <a:cubicBezTo>
                    <a:pt x="6880860" y="316992"/>
                    <a:pt x="6804533" y="390652"/>
                    <a:pt x="6710680" y="390652"/>
                  </a:cubicBezTo>
                  <a:lnTo>
                    <a:pt x="6710680" y="384302"/>
                  </a:lnTo>
                  <a:lnTo>
                    <a:pt x="6710680" y="390652"/>
                  </a:lnTo>
                  <a:lnTo>
                    <a:pt x="170180" y="390652"/>
                  </a:lnTo>
                  <a:lnTo>
                    <a:pt x="170180" y="384302"/>
                  </a:lnTo>
                  <a:lnTo>
                    <a:pt x="170180" y="390652"/>
                  </a:lnTo>
                  <a:cubicBezTo>
                    <a:pt x="76327" y="390652"/>
                    <a:pt x="0" y="316865"/>
                    <a:pt x="0" y="22555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25552"/>
                  </a:lnTo>
                  <a:lnTo>
                    <a:pt x="6350" y="225552"/>
                  </a:lnTo>
                  <a:lnTo>
                    <a:pt x="12700" y="225552"/>
                  </a:lnTo>
                  <a:cubicBezTo>
                    <a:pt x="12700" y="309499"/>
                    <a:pt x="83058" y="377952"/>
                    <a:pt x="170180" y="377952"/>
                  </a:cubicBezTo>
                  <a:lnTo>
                    <a:pt x="6710680" y="377952"/>
                  </a:lnTo>
                  <a:cubicBezTo>
                    <a:pt x="6797802" y="377952"/>
                    <a:pt x="6868160" y="309499"/>
                    <a:pt x="6868160" y="225552"/>
                  </a:cubicBezTo>
                  <a:lnTo>
                    <a:pt x="6868160" y="165100"/>
                  </a:lnTo>
                  <a:cubicBezTo>
                    <a:pt x="6868160" y="81153"/>
                    <a:pt x="6797802" y="12700"/>
                    <a:pt x="6710680" y="12700"/>
                  </a:cubicBezTo>
                  <a:lnTo>
                    <a:pt x="170180" y="12700"/>
                  </a:lnTo>
                  <a:lnTo>
                    <a:pt x="170180" y="6350"/>
                  </a:lnTo>
                  <a:lnTo>
                    <a:pt x="170180" y="12700"/>
                  </a:lnTo>
                  <a:cubicBezTo>
                    <a:pt x="83058" y="12700"/>
                    <a:pt x="12700" y="81153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12144672" y="6725841"/>
            <a:ext cx="4818906" cy="442912"/>
            <a:chOff x="0" y="0"/>
            <a:chExt cx="6425208" cy="59055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6425208" cy="590550"/>
            </a:xfrm>
            <a:custGeom>
              <a:avLst/>
              <a:gdLst/>
              <a:ahLst/>
              <a:cxnLst/>
              <a:rect l="l" t="t" r="r" b="b"/>
              <a:pathLst>
                <a:path w="6425208" h="590550">
                  <a:moveTo>
                    <a:pt x="0" y="0"/>
                  </a:moveTo>
                  <a:lnTo>
                    <a:pt x="6425208" y="0"/>
                  </a:lnTo>
                  <a:lnTo>
                    <a:pt x="642520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6425208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Оптимизация изображений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144672" y="7338864"/>
            <a:ext cx="5151090" cy="1360885"/>
            <a:chOff x="0" y="0"/>
            <a:chExt cx="6868120" cy="181451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6868120" cy="1814513"/>
            </a:xfrm>
            <a:custGeom>
              <a:avLst/>
              <a:gdLst/>
              <a:ahLst/>
              <a:cxnLst/>
              <a:rect l="l" t="t" r="r" b="b"/>
              <a:pathLst>
                <a:path w="6868120" h="1814513">
                  <a:moveTo>
                    <a:pt x="0" y="0"/>
                  </a:moveTo>
                  <a:lnTo>
                    <a:pt x="6868120" y="0"/>
                  </a:lnTo>
                  <a:lnTo>
                    <a:pt x="686812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104775"/>
              <a:ext cx="6868120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Загрузка меньших по размеру файлов для быстрого отклика на мобильных сетях.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8145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1071562"/>
            <a:ext cx="9445526" cy="3543895"/>
            <a:chOff x="0" y="0"/>
            <a:chExt cx="12594035" cy="472519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594035" cy="4725193"/>
            </a:xfrm>
            <a:custGeom>
              <a:avLst/>
              <a:gdLst/>
              <a:ahLst/>
              <a:cxnLst/>
              <a:rect l="l" t="t" r="r" b="b"/>
              <a:pathLst>
                <a:path w="12594035" h="4725193">
                  <a:moveTo>
                    <a:pt x="0" y="0"/>
                  </a:moveTo>
                  <a:lnTo>
                    <a:pt x="12594035" y="0"/>
                  </a:lnTo>
                  <a:lnTo>
                    <a:pt x="12594035" y="4725193"/>
                  </a:lnTo>
                  <a:lnTo>
                    <a:pt x="0" y="4725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2594035" cy="47823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JavaScript на главной странице: интерактивность и плавность</a:t>
              </a:r>
            </a:p>
          </p:txBody>
        </p:sp>
      </p:grpSp>
      <p:sp>
        <p:nvSpPr>
          <p:cNvPr id="8" name="Freeform 8" descr="preencoded.png"/>
          <p:cNvSpPr/>
          <p:nvPr/>
        </p:nvSpPr>
        <p:spPr>
          <a:xfrm>
            <a:off x="992238" y="5040660"/>
            <a:ext cx="1417588" cy="2087315"/>
          </a:xfrm>
          <a:custGeom>
            <a:avLst/>
            <a:gdLst/>
            <a:ahLst/>
            <a:cxnLst/>
            <a:rect l="l" t="t" r="r" b="b"/>
            <a:pathLst>
              <a:path w="1417588" h="2087315">
                <a:moveTo>
                  <a:pt x="0" y="0"/>
                </a:moveTo>
                <a:lnTo>
                  <a:pt x="1417587" y="0"/>
                </a:lnTo>
                <a:lnTo>
                  <a:pt x="1417587" y="2087315"/>
                </a:lnTo>
                <a:lnTo>
                  <a:pt x="0" y="20873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9" r="-89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2835027" y="5324177"/>
            <a:ext cx="3544044" cy="442912"/>
            <a:chOff x="0" y="0"/>
            <a:chExt cx="4725392" cy="5905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Обработка форм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835027" y="5937200"/>
            <a:ext cx="7602736" cy="907256"/>
            <a:chOff x="0" y="0"/>
            <a:chExt cx="10136982" cy="12096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136982" cy="1209675"/>
            </a:xfrm>
            <a:custGeom>
              <a:avLst/>
              <a:gdLst/>
              <a:ahLst/>
              <a:cxnLst/>
              <a:rect l="l" t="t" r="r" b="b"/>
              <a:pathLst>
                <a:path w="10136982" h="1209675">
                  <a:moveTo>
                    <a:pt x="0" y="0"/>
                  </a:moveTo>
                  <a:lnTo>
                    <a:pt x="10136982" y="0"/>
                  </a:lnTo>
                  <a:lnTo>
                    <a:pt x="1013698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04775"/>
              <a:ext cx="10136982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Валидаторы и динамические подсказки улучшают пользовательский опыт при вводе данных.</a:t>
              </a:r>
            </a:p>
          </p:txBody>
        </p:sp>
      </p:grpSp>
      <p:sp>
        <p:nvSpPr>
          <p:cNvPr id="15" name="Freeform 15" descr="preencoded.png"/>
          <p:cNvSpPr/>
          <p:nvPr/>
        </p:nvSpPr>
        <p:spPr>
          <a:xfrm>
            <a:off x="992238" y="7127974"/>
            <a:ext cx="1417588" cy="2087315"/>
          </a:xfrm>
          <a:custGeom>
            <a:avLst/>
            <a:gdLst/>
            <a:ahLst/>
            <a:cxnLst/>
            <a:rect l="l" t="t" r="r" b="b"/>
            <a:pathLst>
              <a:path w="1417588" h="2087315">
                <a:moveTo>
                  <a:pt x="0" y="0"/>
                </a:moveTo>
                <a:lnTo>
                  <a:pt x="1417587" y="0"/>
                </a:lnTo>
                <a:lnTo>
                  <a:pt x="1417587" y="2087315"/>
                </a:lnTo>
                <a:lnTo>
                  <a:pt x="0" y="20873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9" r="-89"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2835027" y="7411491"/>
            <a:ext cx="3544044" cy="442912"/>
            <a:chOff x="0" y="0"/>
            <a:chExt cx="4725392" cy="5905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Плавный скролл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835027" y="8024515"/>
            <a:ext cx="7602736" cy="907256"/>
            <a:chOff x="0" y="0"/>
            <a:chExt cx="10136982" cy="120967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136982" cy="1209675"/>
            </a:xfrm>
            <a:custGeom>
              <a:avLst/>
              <a:gdLst/>
              <a:ahLst/>
              <a:cxnLst/>
              <a:rect l="l" t="t" r="r" b="b"/>
              <a:pathLst>
                <a:path w="10136982" h="1209675">
                  <a:moveTo>
                    <a:pt x="0" y="0"/>
                  </a:moveTo>
                  <a:lnTo>
                    <a:pt x="10136982" y="0"/>
                  </a:lnTo>
                  <a:lnTo>
                    <a:pt x="1013698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04775"/>
              <a:ext cx="10136982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При навигации по странице реализована анимация для комфортного перемещения.</a:t>
              </a:r>
            </a:p>
          </p:txBody>
        </p:sp>
      </p:grpSp>
      <p:sp>
        <p:nvSpPr>
          <p:cNvPr id="22" name="Freeform 22"/>
          <p:cNvSpPr/>
          <p:nvPr/>
        </p:nvSpPr>
        <p:spPr>
          <a:xfrm>
            <a:off x="10866389" y="0"/>
            <a:ext cx="7421611" cy="10287000"/>
          </a:xfrm>
          <a:custGeom>
            <a:avLst/>
            <a:gdLst/>
            <a:ahLst/>
            <a:cxnLst/>
            <a:rect l="l" t="t" r="r" b="b"/>
            <a:pathLst>
              <a:path w="7421611" h="10287000">
                <a:moveTo>
                  <a:pt x="0" y="0"/>
                </a:moveTo>
                <a:lnTo>
                  <a:pt x="7421611" y="0"/>
                </a:lnTo>
                <a:lnTo>
                  <a:pt x="742161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02" r="-802" b="-7545"/>
            </a:stretch>
          </a:blipFill>
        </p:spPr>
      </p:sp>
    </p:spTree>
    <p:extLst>
      <p:ext uri="{BB962C8B-B14F-4D97-AF65-F5344CB8AC3E}">
        <p14:creationId xmlns:p14="http://schemas.microsoft.com/office/powerpoint/2010/main" val="2717004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82266" y="3754636"/>
            <a:ext cx="16323469" cy="1491257"/>
            <a:chOff x="0" y="0"/>
            <a:chExt cx="21764625" cy="198834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764625" cy="1988343"/>
            </a:xfrm>
            <a:custGeom>
              <a:avLst/>
              <a:gdLst/>
              <a:ahLst/>
              <a:cxnLst/>
              <a:rect l="l" t="t" r="r" b="b"/>
              <a:pathLst>
                <a:path w="21764625" h="1988343">
                  <a:moveTo>
                    <a:pt x="0" y="0"/>
                  </a:moveTo>
                  <a:lnTo>
                    <a:pt x="21764625" y="0"/>
                  </a:lnTo>
                  <a:lnTo>
                    <a:pt x="21764625" y="1988343"/>
                  </a:lnTo>
                  <a:lnTo>
                    <a:pt x="0" y="19883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1764625" cy="20359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812"/>
                </a:lnSpc>
              </a:pPr>
              <a:r>
                <a:rPr lang="en-US" sz="4687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JavaScript на странице каталога: динамическая фильтрация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77504" y="5598914"/>
            <a:ext cx="16332994" cy="3920132"/>
            <a:chOff x="0" y="0"/>
            <a:chExt cx="21777325" cy="522684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777325" cy="5226812"/>
            </a:xfrm>
            <a:custGeom>
              <a:avLst/>
              <a:gdLst/>
              <a:ahLst/>
              <a:cxnLst/>
              <a:rect l="l" t="t" r="r" b="b"/>
              <a:pathLst>
                <a:path w="21777325" h="5226812">
                  <a:moveTo>
                    <a:pt x="0" y="139954"/>
                  </a:moveTo>
                  <a:cubicBezTo>
                    <a:pt x="0" y="62611"/>
                    <a:pt x="62738" y="0"/>
                    <a:pt x="140208" y="0"/>
                  </a:cubicBezTo>
                  <a:lnTo>
                    <a:pt x="21637117" y="0"/>
                  </a:lnTo>
                  <a:lnTo>
                    <a:pt x="21637117" y="6350"/>
                  </a:lnTo>
                  <a:lnTo>
                    <a:pt x="21637117" y="0"/>
                  </a:lnTo>
                  <a:cubicBezTo>
                    <a:pt x="21714586" y="0"/>
                    <a:pt x="21777325" y="62611"/>
                    <a:pt x="21777325" y="139954"/>
                  </a:cubicBezTo>
                  <a:lnTo>
                    <a:pt x="21770975" y="139954"/>
                  </a:lnTo>
                  <a:lnTo>
                    <a:pt x="21777325" y="139954"/>
                  </a:lnTo>
                  <a:lnTo>
                    <a:pt x="21777325" y="5086858"/>
                  </a:lnTo>
                  <a:lnTo>
                    <a:pt x="21770975" y="5086858"/>
                  </a:lnTo>
                  <a:lnTo>
                    <a:pt x="21777325" y="5086858"/>
                  </a:lnTo>
                  <a:cubicBezTo>
                    <a:pt x="21777325" y="5164201"/>
                    <a:pt x="21714586" y="5226812"/>
                    <a:pt x="21637117" y="5226812"/>
                  </a:cubicBezTo>
                  <a:lnTo>
                    <a:pt x="21637117" y="5220462"/>
                  </a:lnTo>
                  <a:lnTo>
                    <a:pt x="21637117" y="5226812"/>
                  </a:lnTo>
                  <a:lnTo>
                    <a:pt x="140208" y="5226812"/>
                  </a:lnTo>
                  <a:lnTo>
                    <a:pt x="140208" y="5220462"/>
                  </a:lnTo>
                  <a:lnTo>
                    <a:pt x="140208" y="5226812"/>
                  </a:lnTo>
                  <a:cubicBezTo>
                    <a:pt x="62738" y="5226812"/>
                    <a:pt x="0" y="5164201"/>
                    <a:pt x="0" y="5086858"/>
                  </a:cubicBezTo>
                  <a:lnTo>
                    <a:pt x="0" y="139954"/>
                  </a:lnTo>
                  <a:lnTo>
                    <a:pt x="6350" y="139954"/>
                  </a:lnTo>
                  <a:lnTo>
                    <a:pt x="0" y="139954"/>
                  </a:lnTo>
                  <a:moveTo>
                    <a:pt x="12700" y="139954"/>
                  </a:moveTo>
                  <a:lnTo>
                    <a:pt x="12700" y="5086858"/>
                  </a:lnTo>
                  <a:lnTo>
                    <a:pt x="6350" y="5086858"/>
                  </a:lnTo>
                  <a:lnTo>
                    <a:pt x="12700" y="5086858"/>
                  </a:lnTo>
                  <a:cubicBezTo>
                    <a:pt x="12700" y="5157089"/>
                    <a:pt x="69723" y="5214112"/>
                    <a:pt x="140208" y="5214112"/>
                  </a:cubicBezTo>
                  <a:lnTo>
                    <a:pt x="21637117" y="5214112"/>
                  </a:lnTo>
                  <a:cubicBezTo>
                    <a:pt x="21707475" y="5214112"/>
                    <a:pt x="21764625" y="5157089"/>
                    <a:pt x="21764625" y="5086858"/>
                  </a:cubicBezTo>
                  <a:lnTo>
                    <a:pt x="21764625" y="139954"/>
                  </a:lnTo>
                  <a:cubicBezTo>
                    <a:pt x="21764625" y="69723"/>
                    <a:pt x="21707602" y="12700"/>
                    <a:pt x="21637117" y="12700"/>
                  </a:cubicBezTo>
                  <a:lnTo>
                    <a:pt x="140208" y="12700"/>
                  </a:lnTo>
                  <a:lnTo>
                    <a:pt x="140208" y="6350"/>
                  </a:lnTo>
                  <a:lnTo>
                    <a:pt x="140208" y="12700"/>
                  </a:lnTo>
                  <a:cubicBezTo>
                    <a:pt x="69723" y="12700"/>
                    <a:pt x="12700" y="69723"/>
                    <a:pt x="12700" y="139954"/>
                  </a:cubicBezTo>
                  <a:close/>
                </a:path>
              </a:pathLst>
            </a:custGeom>
            <a:solidFill>
              <a:srgbClr val="000000">
                <a:alpha val="392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91791" y="5613201"/>
            <a:ext cx="16304419" cy="686692"/>
            <a:chOff x="0" y="0"/>
            <a:chExt cx="21739225" cy="9155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739225" cy="915543"/>
            </a:xfrm>
            <a:custGeom>
              <a:avLst/>
              <a:gdLst/>
              <a:ahLst/>
              <a:cxnLst/>
              <a:rect l="l" t="t" r="r" b="b"/>
              <a:pathLst>
                <a:path w="21739225" h="915543">
                  <a:moveTo>
                    <a:pt x="0" y="0"/>
                  </a:moveTo>
                  <a:lnTo>
                    <a:pt x="21739225" y="0"/>
                  </a:lnTo>
                  <a:lnTo>
                    <a:pt x="21739225" y="915543"/>
                  </a:lnTo>
                  <a:lnTo>
                    <a:pt x="0" y="915543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230362" y="5765750"/>
            <a:ext cx="7670304" cy="381595"/>
            <a:chOff x="0" y="0"/>
            <a:chExt cx="10227072" cy="50879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227072" cy="508793"/>
            </a:xfrm>
            <a:custGeom>
              <a:avLst/>
              <a:gdLst/>
              <a:ahLst/>
              <a:cxnLst/>
              <a:rect l="l" t="t" r="r" b="b"/>
              <a:pathLst>
                <a:path w="10227072" h="508793">
                  <a:moveTo>
                    <a:pt x="0" y="0"/>
                  </a:moveTo>
                  <a:lnTo>
                    <a:pt x="10227072" y="0"/>
                  </a:lnTo>
                  <a:lnTo>
                    <a:pt x="10227072" y="508793"/>
                  </a:lnTo>
                  <a:lnTo>
                    <a:pt x="0" y="5087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04775"/>
              <a:ext cx="10227072" cy="6135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Функция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387334" y="5765750"/>
            <a:ext cx="7670304" cy="381595"/>
            <a:chOff x="0" y="0"/>
            <a:chExt cx="10227072" cy="50879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227072" cy="508793"/>
            </a:xfrm>
            <a:custGeom>
              <a:avLst/>
              <a:gdLst/>
              <a:ahLst/>
              <a:cxnLst/>
              <a:rect l="l" t="t" r="r" b="b"/>
              <a:pathLst>
                <a:path w="10227072" h="508793">
                  <a:moveTo>
                    <a:pt x="0" y="0"/>
                  </a:moveTo>
                  <a:lnTo>
                    <a:pt x="10227072" y="0"/>
                  </a:lnTo>
                  <a:lnTo>
                    <a:pt x="10227072" y="508793"/>
                  </a:lnTo>
                  <a:lnTo>
                    <a:pt x="0" y="5087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04775"/>
              <a:ext cx="10227072" cy="6135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Описание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91791" y="6299895"/>
            <a:ext cx="16304419" cy="1068289"/>
            <a:chOff x="0" y="0"/>
            <a:chExt cx="21739225" cy="142438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1739225" cy="1424432"/>
            </a:xfrm>
            <a:custGeom>
              <a:avLst/>
              <a:gdLst/>
              <a:ahLst/>
              <a:cxnLst/>
              <a:rect l="l" t="t" r="r" b="b"/>
              <a:pathLst>
                <a:path w="21739225" h="1424432">
                  <a:moveTo>
                    <a:pt x="0" y="0"/>
                  </a:moveTo>
                  <a:lnTo>
                    <a:pt x="21739225" y="0"/>
                  </a:lnTo>
                  <a:lnTo>
                    <a:pt x="21739225" y="1424432"/>
                  </a:lnTo>
                  <a:lnTo>
                    <a:pt x="0" y="14244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230362" y="6452444"/>
            <a:ext cx="7670304" cy="381595"/>
            <a:chOff x="0" y="0"/>
            <a:chExt cx="10227072" cy="50879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227072" cy="508793"/>
            </a:xfrm>
            <a:custGeom>
              <a:avLst/>
              <a:gdLst/>
              <a:ahLst/>
              <a:cxnLst/>
              <a:rect l="l" t="t" r="r" b="b"/>
              <a:pathLst>
                <a:path w="10227072" h="508793">
                  <a:moveTo>
                    <a:pt x="0" y="0"/>
                  </a:moveTo>
                  <a:lnTo>
                    <a:pt x="10227072" y="0"/>
                  </a:lnTo>
                  <a:lnTo>
                    <a:pt x="10227072" y="508793"/>
                  </a:lnTo>
                  <a:lnTo>
                    <a:pt x="0" y="5087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104775"/>
              <a:ext cx="10227072" cy="6135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Фильтрация по параметрам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387334" y="6452444"/>
            <a:ext cx="7670304" cy="763191"/>
            <a:chOff x="0" y="0"/>
            <a:chExt cx="10227072" cy="101758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227072" cy="1017588"/>
            </a:xfrm>
            <a:custGeom>
              <a:avLst/>
              <a:gdLst/>
              <a:ahLst/>
              <a:cxnLst/>
              <a:rect l="l" t="t" r="r" b="b"/>
              <a:pathLst>
                <a:path w="10227072" h="1017588">
                  <a:moveTo>
                    <a:pt x="0" y="0"/>
                  </a:moveTo>
                  <a:lnTo>
                    <a:pt x="10227072" y="0"/>
                  </a:lnTo>
                  <a:lnTo>
                    <a:pt x="10227072" y="1017588"/>
                  </a:lnTo>
                  <a:lnTo>
                    <a:pt x="0" y="10175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04775"/>
              <a:ext cx="10227072" cy="11223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Отображение товаров, соответствующих выбранным критериям, в режиме реального времени.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91791" y="7368182"/>
            <a:ext cx="16304419" cy="1068289"/>
            <a:chOff x="0" y="0"/>
            <a:chExt cx="21739225" cy="142438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1739225" cy="1424432"/>
            </a:xfrm>
            <a:custGeom>
              <a:avLst/>
              <a:gdLst/>
              <a:ahLst/>
              <a:cxnLst/>
              <a:rect l="l" t="t" r="r" b="b"/>
              <a:pathLst>
                <a:path w="21739225" h="1424432">
                  <a:moveTo>
                    <a:pt x="0" y="0"/>
                  </a:moveTo>
                  <a:lnTo>
                    <a:pt x="21739225" y="0"/>
                  </a:lnTo>
                  <a:lnTo>
                    <a:pt x="21739225" y="1424432"/>
                  </a:lnTo>
                  <a:lnTo>
                    <a:pt x="0" y="1424432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1230362" y="7520731"/>
            <a:ext cx="7670304" cy="381595"/>
            <a:chOff x="0" y="0"/>
            <a:chExt cx="10227072" cy="50879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227072" cy="508793"/>
            </a:xfrm>
            <a:custGeom>
              <a:avLst/>
              <a:gdLst/>
              <a:ahLst/>
              <a:cxnLst/>
              <a:rect l="l" t="t" r="r" b="b"/>
              <a:pathLst>
                <a:path w="10227072" h="508793">
                  <a:moveTo>
                    <a:pt x="0" y="0"/>
                  </a:moveTo>
                  <a:lnTo>
                    <a:pt x="10227072" y="0"/>
                  </a:lnTo>
                  <a:lnTo>
                    <a:pt x="10227072" y="508793"/>
                  </a:lnTo>
                  <a:lnTo>
                    <a:pt x="0" y="5087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104775"/>
              <a:ext cx="10227072" cy="6135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Обновление списка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387334" y="7520731"/>
            <a:ext cx="7670304" cy="763191"/>
            <a:chOff x="0" y="0"/>
            <a:chExt cx="10227072" cy="1017588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0227072" cy="1017588"/>
            </a:xfrm>
            <a:custGeom>
              <a:avLst/>
              <a:gdLst/>
              <a:ahLst/>
              <a:cxnLst/>
              <a:rect l="l" t="t" r="r" b="b"/>
              <a:pathLst>
                <a:path w="10227072" h="1017588">
                  <a:moveTo>
                    <a:pt x="0" y="0"/>
                  </a:moveTo>
                  <a:lnTo>
                    <a:pt x="10227072" y="0"/>
                  </a:lnTo>
                  <a:lnTo>
                    <a:pt x="10227072" y="1017588"/>
                  </a:lnTo>
                  <a:lnTo>
                    <a:pt x="0" y="10175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104775"/>
              <a:ext cx="10227072" cy="11223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Минимизация перезагрузок страницы благодаря динамическому изменению DOM.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991791" y="8436471"/>
            <a:ext cx="16304419" cy="1068289"/>
            <a:chOff x="0" y="0"/>
            <a:chExt cx="21739225" cy="1424385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21739225" cy="1424432"/>
            </a:xfrm>
            <a:custGeom>
              <a:avLst/>
              <a:gdLst/>
              <a:ahLst/>
              <a:cxnLst/>
              <a:rect l="l" t="t" r="r" b="b"/>
              <a:pathLst>
                <a:path w="21739225" h="1424432">
                  <a:moveTo>
                    <a:pt x="0" y="0"/>
                  </a:moveTo>
                  <a:lnTo>
                    <a:pt x="21739225" y="0"/>
                  </a:lnTo>
                  <a:lnTo>
                    <a:pt x="21739225" y="1424432"/>
                  </a:lnTo>
                  <a:lnTo>
                    <a:pt x="0" y="14244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37" name="Group 37"/>
          <p:cNvGrpSpPr/>
          <p:nvPr/>
        </p:nvGrpSpPr>
        <p:grpSpPr>
          <a:xfrm>
            <a:off x="1230362" y="8589020"/>
            <a:ext cx="7670304" cy="381595"/>
            <a:chOff x="0" y="0"/>
            <a:chExt cx="10227072" cy="508793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0227072" cy="508793"/>
            </a:xfrm>
            <a:custGeom>
              <a:avLst/>
              <a:gdLst/>
              <a:ahLst/>
              <a:cxnLst/>
              <a:rect l="l" t="t" r="r" b="b"/>
              <a:pathLst>
                <a:path w="10227072" h="508793">
                  <a:moveTo>
                    <a:pt x="0" y="0"/>
                  </a:moveTo>
                  <a:lnTo>
                    <a:pt x="10227072" y="0"/>
                  </a:lnTo>
                  <a:lnTo>
                    <a:pt x="10227072" y="508793"/>
                  </a:lnTo>
                  <a:lnTo>
                    <a:pt x="0" y="5087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104775"/>
              <a:ext cx="10227072" cy="6135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Сортировка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9387334" y="8589020"/>
            <a:ext cx="7670304" cy="763191"/>
            <a:chOff x="0" y="0"/>
            <a:chExt cx="10227072" cy="1017588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10227072" cy="1017588"/>
            </a:xfrm>
            <a:custGeom>
              <a:avLst/>
              <a:gdLst/>
              <a:ahLst/>
              <a:cxnLst/>
              <a:rect l="l" t="t" r="r" b="b"/>
              <a:pathLst>
                <a:path w="10227072" h="1017588">
                  <a:moveTo>
                    <a:pt x="0" y="0"/>
                  </a:moveTo>
                  <a:lnTo>
                    <a:pt x="10227072" y="0"/>
                  </a:lnTo>
                  <a:lnTo>
                    <a:pt x="10227072" y="1017588"/>
                  </a:lnTo>
                  <a:lnTo>
                    <a:pt x="0" y="10175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104775"/>
              <a:ext cx="10227072" cy="11223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Пользователь может менять порядок вывода товаров по популярности и цене.</a:t>
              </a:r>
            </a:p>
          </p:txBody>
        </p:sp>
      </p:grpSp>
      <p:pic>
        <p:nvPicPr>
          <p:cNvPr id="43" name="Рисунок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1591"/>
            <a:ext cx="18288000" cy="337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506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6" y="2239416"/>
            <a:ext cx="14171563" cy="1594694"/>
            <a:chOff x="-2" y="-944959"/>
            <a:chExt cx="18895417" cy="212625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032559" cy="1181298"/>
            </a:xfrm>
            <a:custGeom>
              <a:avLst/>
              <a:gdLst/>
              <a:ahLst/>
              <a:cxnLst/>
              <a:rect l="l" t="t" r="r" b="b"/>
              <a:pathLst>
                <a:path w="16032559" h="1181298">
                  <a:moveTo>
                    <a:pt x="0" y="0"/>
                  </a:moveTo>
                  <a:lnTo>
                    <a:pt x="16032559" y="0"/>
                  </a:lnTo>
                  <a:lnTo>
                    <a:pt x="16032559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-2" y="-944959"/>
              <a:ext cx="18895417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 err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Итоги</a:t>
              </a:r>
              <a:r>
                <a:rPr lang="en-US" sz="5562" b="1" dirty="0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5562" b="1" dirty="0" err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проекта</a:t>
              </a:r>
              <a:r>
                <a:rPr lang="en-US" sz="5562" b="1" dirty="0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и </a:t>
              </a:r>
              <a:r>
                <a:rPr lang="en-US" sz="5562" b="1" dirty="0" err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дальнейшие</a:t>
              </a:r>
              <a:r>
                <a:rPr lang="en-US" sz="5562" b="1" dirty="0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5562" b="1" dirty="0" err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шаги</a:t>
              </a:r>
              <a:endParaRPr lang="en-US" sz="5562" b="1" dirty="0">
                <a:solidFill>
                  <a:srgbClr val="505468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78381" y="4264670"/>
            <a:ext cx="3544044" cy="442912"/>
            <a:chOff x="0" y="0"/>
            <a:chExt cx="4725392" cy="5905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800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Результаты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8381" y="4991100"/>
            <a:ext cx="4972645" cy="1814512"/>
            <a:chOff x="0" y="0"/>
            <a:chExt cx="6630193" cy="24193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630193" cy="2419350"/>
            </a:xfrm>
            <a:custGeom>
              <a:avLst/>
              <a:gdLst/>
              <a:ahLst/>
              <a:cxnLst/>
              <a:rect l="l" t="t" r="r" b="b"/>
              <a:pathLst>
                <a:path w="6630193" h="2419350">
                  <a:moveTo>
                    <a:pt x="0" y="0"/>
                  </a:moveTo>
                  <a:lnTo>
                    <a:pt x="6630193" y="0"/>
                  </a:lnTo>
                  <a:lnTo>
                    <a:pt x="6630193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6630193" cy="2524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40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Создан удобный интерфейс с понятной навигацией, эффективным поиском и фильтрацией.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652303" y="4264670"/>
            <a:ext cx="3544044" cy="442912"/>
            <a:chOff x="0" y="0"/>
            <a:chExt cx="4725392" cy="5905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800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Преимущества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652303" y="4991100"/>
            <a:ext cx="4972645" cy="1814512"/>
            <a:chOff x="0" y="0"/>
            <a:chExt cx="6630193" cy="24193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630193" cy="2419350"/>
            </a:xfrm>
            <a:custGeom>
              <a:avLst/>
              <a:gdLst/>
              <a:ahLst/>
              <a:cxnLst/>
              <a:rect l="l" t="t" r="r" b="b"/>
              <a:pathLst>
                <a:path w="6630193" h="2419350">
                  <a:moveTo>
                    <a:pt x="0" y="0"/>
                  </a:moveTo>
                  <a:lnTo>
                    <a:pt x="6630193" y="0"/>
                  </a:lnTo>
                  <a:lnTo>
                    <a:pt x="6630193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6630193" cy="2524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40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Применены современные технологии для обеспечения адаптивности и интерактивности сайта.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326227" y="4264670"/>
            <a:ext cx="3544044" cy="442912"/>
            <a:chOff x="0" y="0"/>
            <a:chExt cx="472539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800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Следующие шаги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326227" y="4991100"/>
            <a:ext cx="4972645" cy="1360885"/>
            <a:chOff x="0" y="0"/>
            <a:chExt cx="6630193" cy="181451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630193" cy="1814513"/>
            </a:xfrm>
            <a:custGeom>
              <a:avLst/>
              <a:gdLst/>
              <a:ahLst/>
              <a:cxnLst/>
              <a:rect l="l" t="t" r="r" b="b"/>
              <a:pathLst>
                <a:path w="6630193" h="1814513">
                  <a:moveTo>
                    <a:pt x="0" y="0"/>
                  </a:moveTo>
                  <a:lnTo>
                    <a:pt x="6630193" y="0"/>
                  </a:lnTo>
                  <a:lnTo>
                    <a:pt x="6630193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04775"/>
              <a:ext cx="6630193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40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Расширение функционала, улучшение производительности и интеграция с бэкенд-системами.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5867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3252044"/>
          </a:xfrm>
          <a:custGeom>
            <a:avLst/>
            <a:gdLst/>
            <a:ahLst/>
            <a:cxnLst/>
            <a:rect l="l" t="t" r="r" b="b"/>
            <a:pathLst>
              <a:path w="18288000" h="3252044">
                <a:moveTo>
                  <a:pt x="0" y="0"/>
                </a:moveTo>
                <a:lnTo>
                  <a:pt x="18288000" y="0"/>
                </a:lnTo>
                <a:lnTo>
                  <a:pt x="18288000" y="3252044"/>
                </a:lnTo>
                <a:lnTo>
                  <a:pt x="0" y="3252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1" r="-61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10530" y="4170312"/>
            <a:ext cx="16466939" cy="1625799"/>
            <a:chOff x="0" y="0"/>
            <a:chExt cx="21955918" cy="216773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955919" cy="2167732"/>
            </a:xfrm>
            <a:custGeom>
              <a:avLst/>
              <a:gdLst/>
              <a:ahLst/>
              <a:cxnLst/>
              <a:rect l="l" t="t" r="r" b="b"/>
              <a:pathLst>
                <a:path w="21955919" h="2167732">
                  <a:moveTo>
                    <a:pt x="0" y="0"/>
                  </a:moveTo>
                  <a:lnTo>
                    <a:pt x="21955919" y="0"/>
                  </a:lnTo>
                  <a:lnTo>
                    <a:pt x="21955919" y="2167732"/>
                  </a:lnTo>
                  <a:lnTo>
                    <a:pt x="0" y="21677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1955918" cy="22248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374"/>
                </a:lnSpc>
              </a:pPr>
              <a:r>
                <a:rPr lang="en-US" sz="50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Актуальность информационных онлайн-систем для аптек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35438" y="6181576"/>
            <a:ext cx="5325070" cy="3191916"/>
            <a:chOff x="0" y="0"/>
            <a:chExt cx="7100093" cy="4255888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7087489" cy="4243197"/>
            </a:xfrm>
            <a:custGeom>
              <a:avLst/>
              <a:gdLst/>
              <a:ahLst/>
              <a:cxnLst/>
              <a:rect l="l" t="t" r="r" b="b"/>
              <a:pathLst>
                <a:path w="7087489" h="4243197">
                  <a:moveTo>
                    <a:pt x="0" y="145669"/>
                  </a:moveTo>
                  <a:cubicBezTo>
                    <a:pt x="0" y="65278"/>
                    <a:pt x="65278" y="0"/>
                    <a:pt x="145923" y="0"/>
                  </a:cubicBezTo>
                  <a:lnTo>
                    <a:pt x="6941566" y="0"/>
                  </a:lnTo>
                  <a:cubicBezTo>
                    <a:pt x="7022085" y="0"/>
                    <a:pt x="7087489" y="65278"/>
                    <a:pt x="7087489" y="145669"/>
                  </a:cubicBezTo>
                  <a:lnTo>
                    <a:pt x="7087489" y="4097528"/>
                  </a:lnTo>
                  <a:cubicBezTo>
                    <a:pt x="7087489" y="4178046"/>
                    <a:pt x="7022211" y="4243197"/>
                    <a:pt x="6941566" y="4243197"/>
                  </a:cubicBezTo>
                  <a:lnTo>
                    <a:pt x="145923" y="4243197"/>
                  </a:lnTo>
                  <a:cubicBezTo>
                    <a:pt x="65278" y="4243197"/>
                    <a:pt x="0" y="4177919"/>
                    <a:pt x="0" y="4097528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7100189" cy="4255897"/>
            </a:xfrm>
            <a:custGeom>
              <a:avLst/>
              <a:gdLst/>
              <a:ahLst/>
              <a:cxnLst/>
              <a:rect l="l" t="t" r="r" b="b"/>
              <a:pathLst>
                <a:path w="7100189" h="4255897">
                  <a:moveTo>
                    <a:pt x="0" y="152019"/>
                  </a:moveTo>
                  <a:cubicBezTo>
                    <a:pt x="0" y="68072"/>
                    <a:pt x="68199" y="0"/>
                    <a:pt x="152273" y="0"/>
                  </a:cubicBezTo>
                  <a:lnTo>
                    <a:pt x="6947916" y="0"/>
                  </a:lnTo>
                  <a:lnTo>
                    <a:pt x="6947916" y="6350"/>
                  </a:lnTo>
                  <a:lnTo>
                    <a:pt x="6947916" y="0"/>
                  </a:lnTo>
                  <a:cubicBezTo>
                    <a:pt x="7031990" y="0"/>
                    <a:pt x="7100189" y="68072"/>
                    <a:pt x="7100189" y="152019"/>
                  </a:cubicBezTo>
                  <a:lnTo>
                    <a:pt x="7093839" y="152019"/>
                  </a:lnTo>
                  <a:lnTo>
                    <a:pt x="7100189" y="152019"/>
                  </a:lnTo>
                  <a:lnTo>
                    <a:pt x="7100189" y="4103878"/>
                  </a:lnTo>
                  <a:lnTo>
                    <a:pt x="7093839" y="4103878"/>
                  </a:lnTo>
                  <a:lnTo>
                    <a:pt x="7100189" y="4103878"/>
                  </a:lnTo>
                  <a:cubicBezTo>
                    <a:pt x="7100189" y="4187825"/>
                    <a:pt x="7031990" y="4255897"/>
                    <a:pt x="6947916" y="4255897"/>
                  </a:cubicBezTo>
                  <a:lnTo>
                    <a:pt x="6947916" y="4249547"/>
                  </a:lnTo>
                  <a:lnTo>
                    <a:pt x="6947916" y="4255897"/>
                  </a:lnTo>
                  <a:lnTo>
                    <a:pt x="152273" y="4255897"/>
                  </a:lnTo>
                  <a:lnTo>
                    <a:pt x="152273" y="4249547"/>
                  </a:lnTo>
                  <a:lnTo>
                    <a:pt x="152273" y="4255897"/>
                  </a:lnTo>
                  <a:cubicBezTo>
                    <a:pt x="68199" y="4255897"/>
                    <a:pt x="0" y="4187825"/>
                    <a:pt x="0" y="4103878"/>
                  </a:cubicBezTo>
                  <a:lnTo>
                    <a:pt x="0" y="152019"/>
                  </a:lnTo>
                  <a:lnTo>
                    <a:pt x="6350" y="152019"/>
                  </a:lnTo>
                  <a:lnTo>
                    <a:pt x="0" y="152019"/>
                  </a:lnTo>
                  <a:moveTo>
                    <a:pt x="12700" y="152019"/>
                  </a:moveTo>
                  <a:lnTo>
                    <a:pt x="12700" y="4103878"/>
                  </a:lnTo>
                  <a:lnTo>
                    <a:pt x="6350" y="4103878"/>
                  </a:lnTo>
                  <a:lnTo>
                    <a:pt x="12700" y="4103878"/>
                  </a:lnTo>
                  <a:cubicBezTo>
                    <a:pt x="12700" y="4180840"/>
                    <a:pt x="75184" y="4243197"/>
                    <a:pt x="152273" y="4243197"/>
                  </a:cubicBezTo>
                  <a:lnTo>
                    <a:pt x="6947916" y="4243197"/>
                  </a:lnTo>
                  <a:cubicBezTo>
                    <a:pt x="7025005" y="4243197"/>
                    <a:pt x="7087489" y="4180840"/>
                    <a:pt x="7087489" y="4103878"/>
                  </a:cubicBezTo>
                  <a:lnTo>
                    <a:pt x="7087489" y="152019"/>
                  </a:lnTo>
                  <a:cubicBezTo>
                    <a:pt x="7087362" y="75057"/>
                    <a:pt x="7024878" y="12700"/>
                    <a:pt x="6947916" y="12700"/>
                  </a:cubicBezTo>
                  <a:lnTo>
                    <a:pt x="152273" y="12700"/>
                  </a:lnTo>
                  <a:lnTo>
                    <a:pt x="152273" y="6350"/>
                  </a:lnTo>
                  <a:lnTo>
                    <a:pt x="152273" y="12700"/>
                  </a:lnTo>
                  <a:cubicBezTo>
                    <a:pt x="75184" y="12700"/>
                    <a:pt x="12700" y="75057"/>
                    <a:pt x="12700" y="152019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180207" y="6279641"/>
            <a:ext cx="4463951" cy="707676"/>
            <a:chOff x="0" y="-328116"/>
            <a:chExt cx="5951935" cy="943568"/>
          </a:xfrm>
        </p:grpSpPr>
        <p:sp>
          <p:nvSpPr>
            <p:cNvPr id="13" name="Freeform 13"/>
            <p:cNvSpPr/>
            <p:nvPr/>
          </p:nvSpPr>
          <p:spPr>
            <a:xfrm>
              <a:off x="0" y="73519"/>
              <a:ext cx="5951935" cy="541933"/>
            </a:xfrm>
            <a:custGeom>
              <a:avLst/>
              <a:gdLst/>
              <a:ahLst/>
              <a:cxnLst/>
              <a:rect l="l" t="t" r="r" b="b"/>
              <a:pathLst>
                <a:path w="5951935" h="541933">
                  <a:moveTo>
                    <a:pt x="0" y="0"/>
                  </a:moveTo>
                  <a:lnTo>
                    <a:pt x="5951935" y="0"/>
                  </a:lnTo>
                  <a:lnTo>
                    <a:pt x="5951935" y="541933"/>
                  </a:lnTo>
                  <a:lnTo>
                    <a:pt x="0" y="5419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28116"/>
              <a:ext cx="5951935" cy="57050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499" b="1" dirty="0" err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Растущий</a:t>
              </a:r>
              <a:r>
                <a:rPr lang="en-US" sz="2499" b="1" dirty="0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499" b="1" dirty="0" err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спрос</a:t>
              </a:r>
              <a:r>
                <a:rPr lang="en-US" sz="2499" b="1" dirty="0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499" b="1" dirty="0" err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на</a:t>
              </a:r>
              <a:r>
                <a:rPr lang="en-US" sz="2499" b="1" dirty="0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499" b="1" dirty="0" err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удобство</a:t>
              </a:r>
              <a:endParaRPr lang="en-US" sz="2499" b="1" dirty="0">
                <a:solidFill>
                  <a:srgbClr val="5B5F71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80207" y="7091365"/>
            <a:ext cx="4776192" cy="2144912"/>
            <a:chOff x="0" y="97239"/>
            <a:chExt cx="6368257" cy="2859882"/>
          </a:xfrm>
        </p:grpSpPr>
        <p:sp>
          <p:nvSpPr>
            <p:cNvPr id="16" name="Freeform 16"/>
            <p:cNvSpPr/>
            <p:nvPr/>
          </p:nvSpPr>
          <p:spPr>
            <a:xfrm>
              <a:off x="0" y="179789"/>
              <a:ext cx="6368257" cy="2774157"/>
            </a:xfrm>
            <a:custGeom>
              <a:avLst/>
              <a:gdLst/>
              <a:ahLst/>
              <a:cxnLst/>
              <a:rect l="l" t="t" r="r" b="b"/>
              <a:pathLst>
                <a:path w="6368257" h="2774157">
                  <a:moveTo>
                    <a:pt x="0" y="0"/>
                  </a:moveTo>
                  <a:lnTo>
                    <a:pt x="6368257" y="0"/>
                  </a:lnTo>
                  <a:lnTo>
                    <a:pt x="6368257" y="2774157"/>
                  </a:lnTo>
                  <a:lnTo>
                    <a:pt x="0" y="27741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97239"/>
              <a:ext cx="6368257" cy="28598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250"/>
                </a:lnSpc>
              </a:pP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Онлайн-системы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позволяют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клиентам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быстро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искать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препараты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и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оформлять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заказы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без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необходимости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личного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визита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в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аптеку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481465" y="6181576"/>
            <a:ext cx="5325070" cy="3191916"/>
            <a:chOff x="0" y="0"/>
            <a:chExt cx="7100093" cy="4255888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7087489" cy="4243197"/>
            </a:xfrm>
            <a:custGeom>
              <a:avLst/>
              <a:gdLst/>
              <a:ahLst/>
              <a:cxnLst/>
              <a:rect l="l" t="t" r="r" b="b"/>
              <a:pathLst>
                <a:path w="7087489" h="4243197">
                  <a:moveTo>
                    <a:pt x="0" y="145669"/>
                  </a:moveTo>
                  <a:cubicBezTo>
                    <a:pt x="0" y="65278"/>
                    <a:pt x="65278" y="0"/>
                    <a:pt x="145923" y="0"/>
                  </a:cubicBezTo>
                  <a:lnTo>
                    <a:pt x="6941566" y="0"/>
                  </a:lnTo>
                  <a:cubicBezTo>
                    <a:pt x="7022085" y="0"/>
                    <a:pt x="7087489" y="65278"/>
                    <a:pt x="7087489" y="145669"/>
                  </a:cubicBezTo>
                  <a:lnTo>
                    <a:pt x="7087489" y="4097528"/>
                  </a:lnTo>
                  <a:cubicBezTo>
                    <a:pt x="7087489" y="4178046"/>
                    <a:pt x="7022211" y="4243197"/>
                    <a:pt x="6941566" y="4243197"/>
                  </a:cubicBezTo>
                  <a:lnTo>
                    <a:pt x="145923" y="4243197"/>
                  </a:lnTo>
                  <a:cubicBezTo>
                    <a:pt x="65278" y="4243197"/>
                    <a:pt x="0" y="4177919"/>
                    <a:pt x="0" y="4097528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7100189" cy="4255897"/>
            </a:xfrm>
            <a:custGeom>
              <a:avLst/>
              <a:gdLst/>
              <a:ahLst/>
              <a:cxnLst/>
              <a:rect l="l" t="t" r="r" b="b"/>
              <a:pathLst>
                <a:path w="7100189" h="4255897">
                  <a:moveTo>
                    <a:pt x="0" y="152019"/>
                  </a:moveTo>
                  <a:cubicBezTo>
                    <a:pt x="0" y="68072"/>
                    <a:pt x="68199" y="0"/>
                    <a:pt x="152273" y="0"/>
                  </a:cubicBezTo>
                  <a:lnTo>
                    <a:pt x="6947916" y="0"/>
                  </a:lnTo>
                  <a:lnTo>
                    <a:pt x="6947916" y="6350"/>
                  </a:lnTo>
                  <a:lnTo>
                    <a:pt x="6947916" y="0"/>
                  </a:lnTo>
                  <a:cubicBezTo>
                    <a:pt x="7031990" y="0"/>
                    <a:pt x="7100189" y="68072"/>
                    <a:pt x="7100189" y="152019"/>
                  </a:cubicBezTo>
                  <a:lnTo>
                    <a:pt x="7093839" y="152019"/>
                  </a:lnTo>
                  <a:lnTo>
                    <a:pt x="7100189" y="152019"/>
                  </a:lnTo>
                  <a:lnTo>
                    <a:pt x="7100189" y="4103878"/>
                  </a:lnTo>
                  <a:lnTo>
                    <a:pt x="7093839" y="4103878"/>
                  </a:lnTo>
                  <a:lnTo>
                    <a:pt x="7100189" y="4103878"/>
                  </a:lnTo>
                  <a:cubicBezTo>
                    <a:pt x="7100189" y="4187825"/>
                    <a:pt x="7031990" y="4255897"/>
                    <a:pt x="6947916" y="4255897"/>
                  </a:cubicBezTo>
                  <a:lnTo>
                    <a:pt x="6947916" y="4249547"/>
                  </a:lnTo>
                  <a:lnTo>
                    <a:pt x="6947916" y="4255897"/>
                  </a:lnTo>
                  <a:lnTo>
                    <a:pt x="152273" y="4255897"/>
                  </a:lnTo>
                  <a:lnTo>
                    <a:pt x="152273" y="4249547"/>
                  </a:lnTo>
                  <a:lnTo>
                    <a:pt x="152273" y="4255897"/>
                  </a:lnTo>
                  <a:cubicBezTo>
                    <a:pt x="68199" y="4255897"/>
                    <a:pt x="0" y="4187825"/>
                    <a:pt x="0" y="4103878"/>
                  </a:cubicBezTo>
                  <a:lnTo>
                    <a:pt x="0" y="152019"/>
                  </a:lnTo>
                  <a:lnTo>
                    <a:pt x="6350" y="152019"/>
                  </a:lnTo>
                  <a:lnTo>
                    <a:pt x="0" y="152019"/>
                  </a:lnTo>
                  <a:moveTo>
                    <a:pt x="12700" y="152019"/>
                  </a:moveTo>
                  <a:lnTo>
                    <a:pt x="12700" y="4103878"/>
                  </a:lnTo>
                  <a:lnTo>
                    <a:pt x="6350" y="4103878"/>
                  </a:lnTo>
                  <a:lnTo>
                    <a:pt x="12700" y="4103878"/>
                  </a:lnTo>
                  <a:cubicBezTo>
                    <a:pt x="12700" y="4180840"/>
                    <a:pt x="75184" y="4243197"/>
                    <a:pt x="152273" y="4243197"/>
                  </a:cubicBezTo>
                  <a:lnTo>
                    <a:pt x="6947916" y="4243197"/>
                  </a:lnTo>
                  <a:cubicBezTo>
                    <a:pt x="7025005" y="4243197"/>
                    <a:pt x="7087489" y="4180840"/>
                    <a:pt x="7087489" y="4103878"/>
                  </a:cubicBezTo>
                  <a:lnTo>
                    <a:pt x="7087489" y="152019"/>
                  </a:lnTo>
                  <a:cubicBezTo>
                    <a:pt x="7087362" y="75057"/>
                    <a:pt x="7024878" y="12700"/>
                    <a:pt x="6947916" y="12700"/>
                  </a:cubicBezTo>
                  <a:lnTo>
                    <a:pt x="152273" y="12700"/>
                  </a:lnTo>
                  <a:lnTo>
                    <a:pt x="152273" y="6350"/>
                  </a:lnTo>
                  <a:lnTo>
                    <a:pt x="152273" y="12700"/>
                  </a:lnTo>
                  <a:cubicBezTo>
                    <a:pt x="75184" y="12700"/>
                    <a:pt x="12700" y="75057"/>
                    <a:pt x="12700" y="152019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6755904" y="6456015"/>
            <a:ext cx="4185494" cy="406450"/>
            <a:chOff x="0" y="0"/>
            <a:chExt cx="5580658" cy="54193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580658" cy="541933"/>
            </a:xfrm>
            <a:custGeom>
              <a:avLst/>
              <a:gdLst/>
              <a:ahLst/>
              <a:cxnLst/>
              <a:rect l="l" t="t" r="r" b="b"/>
              <a:pathLst>
                <a:path w="5580658" h="541933">
                  <a:moveTo>
                    <a:pt x="0" y="0"/>
                  </a:moveTo>
                  <a:lnTo>
                    <a:pt x="5580658" y="0"/>
                  </a:lnTo>
                  <a:lnTo>
                    <a:pt x="5580658" y="541933"/>
                  </a:lnTo>
                  <a:lnTo>
                    <a:pt x="0" y="5419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28575"/>
              <a:ext cx="5580658" cy="57050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499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Автоматизация процессов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6753522" y="7188404"/>
            <a:ext cx="4780954" cy="2114253"/>
            <a:chOff x="-6350" y="-85725"/>
            <a:chExt cx="6374607" cy="2819002"/>
          </a:xfrm>
        </p:grpSpPr>
        <p:sp>
          <p:nvSpPr>
            <p:cNvPr id="25" name="Freeform 25"/>
            <p:cNvSpPr/>
            <p:nvPr/>
          </p:nvSpPr>
          <p:spPr>
            <a:xfrm>
              <a:off x="-6350" y="513951"/>
              <a:ext cx="6368257" cy="2219326"/>
            </a:xfrm>
            <a:custGeom>
              <a:avLst/>
              <a:gdLst/>
              <a:ahLst/>
              <a:cxnLst/>
              <a:rect l="l" t="t" r="r" b="b"/>
              <a:pathLst>
                <a:path w="6368257" h="2219325">
                  <a:moveTo>
                    <a:pt x="0" y="0"/>
                  </a:moveTo>
                  <a:lnTo>
                    <a:pt x="6368257" y="0"/>
                  </a:lnTo>
                  <a:lnTo>
                    <a:pt x="6368257" y="2219325"/>
                  </a:lnTo>
                  <a:lnTo>
                    <a:pt x="0" y="2219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85725"/>
              <a:ext cx="6368257" cy="23050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250"/>
                </a:lnSpc>
              </a:pP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Эти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системы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снижают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нагрузку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на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персонал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,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ускоряют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обработку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заказов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и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обеспечивают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точный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учёт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лекарств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2057161" y="6181576"/>
            <a:ext cx="5325070" cy="3191916"/>
            <a:chOff x="0" y="0"/>
            <a:chExt cx="7100093" cy="4255888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7087489" cy="4243197"/>
            </a:xfrm>
            <a:custGeom>
              <a:avLst/>
              <a:gdLst/>
              <a:ahLst/>
              <a:cxnLst/>
              <a:rect l="l" t="t" r="r" b="b"/>
              <a:pathLst>
                <a:path w="7087489" h="4243197">
                  <a:moveTo>
                    <a:pt x="0" y="145669"/>
                  </a:moveTo>
                  <a:cubicBezTo>
                    <a:pt x="0" y="65278"/>
                    <a:pt x="65278" y="0"/>
                    <a:pt x="145923" y="0"/>
                  </a:cubicBezTo>
                  <a:lnTo>
                    <a:pt x="6941566" y="0"/>
                  </a:lnTo>
                  <a:cubicBezTo>
                    <a:pt x="7022085" y="0"/>
                    <a:pt x="7087489" y="65278"/>
                    <a:pt x="7087489" y="145669"/>
                  </a:cubicBezTo>
                  <a:lnTo>
                    <a:pt x="7087489" y="4097528"/>
                  </a:lnTo>
                  <a:cubicBezTo>
                    <a:pt x="7087489" y="4178046"/>
                    <a:pt x="7022211" y="4243197"/>
                    <a:pt x="6941566" y="4243197"/>
                  </a:cubicBezTo>
                  <a:lnTo>
                    <a:pt x="145923" y="4243197"/>
                  </a:lnTo>
                  <a:cubicBezTo>
                    <a:pt x="65278" y="4243197"/>
                    <a:pt x="0" y="4177919"/>
                    <a:pt x="0" y="4097528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7100189" cy="4255897"/>
            </a:xfrm>
            <a:custGeom>
              <a:avLst/>
              <a:gdLst/>
              <a:ahLst/>
              <a:cxnLst/>
              <a:rect l="l" t="t" r="r" b="b"/>
              <a:pathLst>
                <a:path w="7100189" h="4255897">
                  <a:moveTo>
                    <a:pt x="0" y="152019"/>
                  </a:moveTo>
                  <a:cubicBezTo>
                    <a:pt x="0" y="68072"/>
                    <a:pt x="68199" y="0"/>
                    <a:pt x="152273" y="0"/>
                  </a:cubicBezTo>
                  <a:lnTo>
                    <a:pt x="6947916" y="0"/>
                  </a:lnTo>
                  <a:lnTo>
                    <a:pt x="6947916" y="6350"/>
                  </a:lnTo>
                  <a:lnTo>
                    <a:pt x="6947916" y="0"/>
                  </a:lnTo>
                  <a:cubicBezTo>
                    <a:pt x="7031990" y="0"/>
                    <a:pt x="7100189" y="68072"/>
                    <a:pt x="7100189" y="152019"/>
                  </a:cubicBezTo>
                  <a:lnTo>
                    <a:pt x="7093839" y="152019"/>
                  </a:lnTo>
                  <a:lnTo>
                    <a:pt x="7100189" y="152019"/>
                  </a:lnTo>
                  <a:lnTo>
                    <a:pt x="7100189" y="4103878"/>
                  </a:lnTo>
                  <a:lnTo>
                    <a:pt x="7093839" y="4103878"/>
                  </a:lnTo>
                  <a:lnTo>
                    <a:pt x="7100189" y="4103878"/>
                  </a:lnTo>
                  <a:cubicBezTo>
                    <a:pt x="7100189" y="4187825"/>
                    <a:pt x="7031990" y="4255897"/>
                    <a:pt x="6947916" y="4255897"/>
                  </a:cubicBezTo>
                  <a:lnTo>
                    <a:pt x="6947916" y="4249547"/>
                  </a:lnTo>
                  <a:lnTo>
                    <a:pt x="6947916" y="4255897"/>
                  </a:lnTo>
                  <a:lnTo>
                    <a:pt x="152273" y="4255897"/>
                  </a:lnTo>
                  <a:lnTo>
                    <a:pt x="152273" y="4249547"/>
                  </a:lnTo>
                  <a:lnTo>
                    <a:pt x="152273" y="4255897"/>
                  </a:lnTo>
                  <a:cubicBezTo>
                    <a:pt x="68199" y="4255897"/>
                    <a:pt x="0" y="4187825"/>
                    <a:pt x="0" y="4103878"/>
                  </a:cubicBezTo>
                  <a:lnTo>
                    <a:pt x="0" y="152019"/>
                  </a:lnTo>
                  <a:lnTo>
                    <a:pt x="6350" y="152019"/>
                  </a:lnTo>
                  <a:lnTo>
                    <a:pt x="0" y="152019"/>
                  </a:lnTo>
                  <a:moveTo>
                    <a:pt x="12700" y="152019"/>
                  </a:moveTo>
                  <a:lnTo>
                    <a:pt x="12700" y="4103878"/>
                  </a:lnTo>
                  <a:lnTo>
                    <a:pt x="6350" y="4103878"/>
                  </a:lnTo>
                  <a:lnTo>
                    <a:pt x="12700" y="4103878"/>
                  </a:lnTo>
                  <a:cubicBezTo>
                    <a:pt x="12700" y="4180840"/>
                    <a:pt x="75184" y="4243197"/>
                    <a:pt x="152273" y="4243197"/>
                  </a:cubicBezTo>
                  <a:lnTo>
                    <a:pt x="6947916" y="4243197"/>
                  </a:lnTo>
                  <a:cubicBezTo>
                    <a:pt x="7025005" y="4243197"/>
                    <a:pt x="7087489" y="4180840"/>
                    <a:pt x="7087489" y="4103878"/>
                  </a:cubicBezTo>
                  <a:lnTo>
                    <a:pt x="7087489" y="152019"/>
                  </a:lnTo>
                  <a:cubicBezTo>
                    <a:pt x="7087362" y="75057"/>
                    <a:pt x="7024878" y="12700"/>
                    <a:pt x="6947916" y="12700"/>
                  </a:cubicBezTo>
                  <a:lnTo>
                    <a:pt x="152273" y="12700"/>
                  </a:lnTo>
                  <a:lnTo>
                    <a:pt x="152273" y="6350"/>
                  </a:lnTo>
                  <a:lnTo>
                    <a:pt x="152273" y="12700"/>
                  </a:lnTo>
                  <a:cubicBezTo>
                    <a:pt x="75184" y="12700"/>
                    <a:pt x="12700" y="75057"/>
                    <a:pt x="12700" y="152019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12331601" y="6456015"/>
            <a:ext cx="4597152" cy="406450"/>
            <a:chOff x="0" y="0"/>
            <a:chExt cx="6129537" cy="54193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6129537" cy="541933"/>
            </a:xfrm>
            <a:custGeom>
              <a:avLst/>
              <a:gdLst/>
              <a:ahLst/>
              <a:cxnLst/>
              <a:rect l="l" t="t" r="r" b="b"/>
              <a:pathLst>
                <a:path w="6129537" h="541933">
                  <a:moveTo>
                    <a:pt x="0" y="0"/>
                  </a:moveTo>
                  <a:lnTo>
                    <a:pt x="6129537" y="0"/>
                  </a:lnTo>
                  <a:lnTo>
                    <a:pt x="6129537" y="541933"/>
                  </a:lnTo>
                  <a:lnTo>
                    <a:pt x="0" y="5419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28575"/>
              <a:ext cx="6129537" cy="57050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499" b="1" dirty="0" err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Интеграция</a:t>
              </a:r>
              <a:r>
                <a:rPr lang="en-US" sz="2499" b="1" dirty="0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с </a:t>
              </a:r>
              <a:r>
                <a:rPr lang="en-US" sz="2499" b="1" dirty="0" err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базами</a:t>
              </a:r>
              <a:r>
                <a:rPr lang="en-US" sz="2499" b="1" dirty="0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499" b="1" dirty="0" err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данных</a:t>
              </a:r>
              <a:endParaRPr lang="en-US" sz="2499" b="1" dirty="0">
                <a:solidFill>
                  <a:srgbClr val="5B5F71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331601" y="7207145"/>
            <a:ext cx="4776192" cy="1737043"/>
            <a:chOff x="0" y="251612"/>
            <a:chExt cx="6368257" cy="2316057"/>
          </a:xfrm>
        </p:grpSpPr>
        <p:sp>
          <p:nvSpPr>
            <p:cNvPr id="34" name="Freeform 34"/>
            <p:cNvSpPr/>
            <p:nvPr/>
          </p:nvSpPr>
          <p:spPr>
            <a:xfrm>
              <a:off x="0" y="348344"/>
              <a:ext cx="6368257" cy="2219325"/>
            </a:xfrm>
            <a:custGeom>
              <a:avLst/>
              <a:gdLst/>
              <a:ahLst/>
              <a:cxnLst/>
              <a:rect l="l" t="t" r="r" b="b"/>
              <a:pathLst>
                <a:path w="6368257" h="2219325">
                  <a:moveTo>
                    <a:pt x="0" y="0"/>
                  </a:moveTo>
                  <a:lnTo>
                    <a:pt x="6368257" y="0"/>
                  </a:lnTo>
                  <a:lnTo>
                    <a:pt x="6368257" y="2219325"/>
                  </a:lnTo>
                  <a:lnTo>
                    <a:pt x="0" y="2219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251612"/>
              <a:ext cx="6368257" cy="23050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250"/>
                </a:lnSpc>
              </a:pP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Современные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технологии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обеспечивают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постоянное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обновление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информации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о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наличии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и </a:t>
              </a:r>
              <a:r>
                <a:rPr lang="en-US" sz="2000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противопоказаниях</a:t>
              </a:r>
              <a:r>
                <a:rPr lang="en-US" sz="2000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927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850237" y="1156692"/>
            <a:ext cx="9445526" cy="1771947"/>
            <a:chOff x="0" y="0"/>
            <a:chExt cx="12594035" cy="23625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 rtl="1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Цель и задачи курсовой работы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653122" y="3668017"/>
            <a:ext cx="647402" cy="647402"/>
            <a:chOff x="0" y="0"/>
            <a:chExt cx="863203" cy="863203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6764224" y="3725912"/>
            <a:ext cx="425203" cy="531614"/>
            <a:chOff x="0" y="0"/>
            <a:chExt cx="566937" cy="7088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 rtl="1">
                <a:lnSpc>
                  <a:spcPts val="3312"/>
                </a:lnSpc>
              </a:pPr>
              <a:r>
                <a:rPr lang="en-US" sz="3312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830324" y="3672780"/>
            <a:ext cx="3544044" cy="442912"/>
            <a:chOff x="0" y="0"/>
            <a:chExt cx="4725392" cy="5905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 rtl="1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Главная цель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714685" y="4285804"/>
            <a:ext cx="3659684" cy="2721769"/>
            <a:chOff x="0" y="0"/>
            <a:chExt cx="4879578" cy="362902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879579" cy="3629025"/>
            </a:xfrm>
            <a:custGeom>
              <a:avLst/>
              <a:gdLst/>
              <a:ahLst/>
              <a:cxnLst/>
              <a:rect l="l" t="t" r="r" b="b"/>
              <a:pathLst>
                <a:path w="4879579" h="3629025">
                  <a:moveTo>
                    <a:pt x="0" y="0"/>
                  </a:moveTo>
                  <a:lnTo>
                    <a:pt x="4879579" y="0"/>
                  </a:lnTo>
                  <a:lnTo>
                    <a:pt x="4879579" y="3629025"/>
                  </a:lnTo>
                  <a:lnTo>
                    <a:pt x="0" y="3629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04775"/>
              <a:ext cx="4879578" cy="3733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 rtl="1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Разработка веб-приложения, обеспечивающего удобный доступ к фармацевтической справочной системе</a:t>
              </a:r>
              <a:r>
                <a:rPr lang="ar-EG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  <a:rtl/>
                </a:rPr>
                <a:t>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1788528" y="3668017"/>
            <a:ext cx="647402" cy="647402"/>
            <a:chOff x="0" y="0"/>
            <a:chExt cx="863203" cy="863203"/>
          </a:xfrm>
        </p:grpSpPr>
        <p:sp>
          <p:nvSpPr>
            <p:cNvPr id="22" name="Freeform 22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1899627" y="3725912"/>
            <a:ext cx="425203" cy="531614"/>
            <a:chOff x="0" y="0"/>
            <a:chExt cx="566937" cy="70881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 rtl="1">
                <a:lnSpc>
                  <a:spcPts val="3312"/>
                </a:lnSpc>
              </a:pPr>
              <a:r>
                <a:rPr lang="en-US" sz="3312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2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965727" y="3672780"/>
            <a:ext cx="3544044" cy="442912"/>
            <a:chOff x="0" y="0"/>
            <a:chExt cx="4725392" cy="59055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 rtl="1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Основные задачи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7850089" y="4285804"/>
            <a:ext cx="3659684" cy="2268141"/>
            <a:chOff x="0" y="0"/>
            <a:chExt cx="4879578" cy="302418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879579" cy="3024188"/>
            </a:xfrm>
            <a:custGeom>
              <a:avLst/>
              <a:gdLst/>
              <a:ahLst/>
              <a:cxnLst/>
              <a:rect l="l" t="t" r="r" b="b"/>
              <a:pathLst>
                <a:path w="4879579" h="3024188">
                  <a:moveTo>
                    <a:pt x="0" y="0"/>
                  </a:moveTo>
                  <a:lnTo>
                    <a:pt x="4879579" y="0"/>
                  </a:lnTo>
                  <a:lnTo>
                    <a:pt x="4879579" y="3024188"/>
                  </a:lnTo>
                  <a:lnTo>
                    <a:pt x="0" y="3024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104775"/>
              <a:ext cx="4879578" cy="31289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 rtl="1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Анализ требований, изучение технологий, проектирование архитектуры и реализация интерфейса</a:t>
              </a:r>
              <a:r>
                <a:rPr lang="ar-EG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  <a:rtl/>
                </a:rPr>
                <a:t>.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6653122" y="7605266"/>
            <a:ext cx="647402" cy="647402"/>
            <a:chOff x="0" y="0"/>
            <a:chExt cx="863203" cy="863203"/>
          </a:xfrm>
        </p:grpSpPr>
        <p:sp>
          <p:nvSpPr>
            <p:cNvPr id="34" name="Freeform 34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16764224" y="7663160"/>
            <a:ext cx="425203" cy="531614"/>
            <a:chOff x="0" y="0"/>
            <a:chExt cx="566937" cy="70881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 rtl="1">
                <a:lnSpc>
                  <a:spcPts val="3312"/>
                </a:lnSpc>
              </a:pPr>
              <a:r>
                <a:rPr lang="en-US" sz="3312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3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2526416" y="7610029"/>
            <a:ext cx="3847951" cy="442912"/>
            <a:chOff x="0" y="0"/>
            <a:chExt cx="5130602" cy="59055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130602" cy="590550"/>
            </a:xfrm>
            <a:custGeom>
              <a:avLst/>
              <a:gdLst/>
              <a:ahLst/>
              <a:cxnLst/>
              <a:rect l="l" t="t" r="r" b="b"/>
              <a:pathLst>
                <a:path w="5130602" h="590550">
                  <a:moveTo>
                    <a:pt x="0" y="0"/>
                  </a:moveTo>
                  <a:lnTo>
                    <a:pt x="5130602" y="0"/>
                  </a:lnTo>
                  <a:lnTo>
                    <a:pt x="513060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513060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 rtl="1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Заключительный этап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7965727" y="8446399"/>
            <a:ext cx="8611913" cy="1045368"/>
            <a:chOff x="0" y="-18547"/>
            <a:chExt cx="11482550" cy="1393825"/>
          </a:xfrm>
        </p:grpSpPr>
        <p:sp>
          <p:nvSpPr>
            <p:cNvPr id="43" name="Freeform 43"/>
            <p:cNvSpPr/>
            <p:nvPr/>
          </p:nvSpPr>
          <p:spPr>
            <a:xfrm>
              <a:off x="117041" y="-18547"/>
              <a:ext cx="11365509" cy="1209675"/>
            </a:xfrm>
            <a:custGeom>
              <a:avLst/>
              <a:gdLst/>
              <a:ahLst/>
              <a:cxnLst/>
              <a:rect l="l" t="t" r="r" b="b"/>
              <a:pathLst>
                <a:path w="11365509" h="1209675">
                  <a:moveTo>
                    <a:pt x="0" y="0"/>
                  </a:moveTo>
                  <a:lnTo>
                    <a:pt x="11365509" y="0"/>
                  </a:lnTo>
                  <a:lnTo>
                    <a:pt x="11365509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60828"/>
              <a:ext cx="11365507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 rtl="1">
                <a:lnSpc>
                  <a:spcPts val="3562"/>
                </a:lnSpc>
              </a:pP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Тестирование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,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документирование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и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оценка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эффективности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разработанной</a:t>
              </a:r>
              <a:r>
                <a:rPr lang="en-US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2187" dirty="0" err="1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системы</a:t>
              </a:r>
              <a:r>
                <a:rPr lang="ar-EG" sz="2187" dirty="0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  <a:rtl/>
                </a:rPr>
                <a:t>.</a:t>
              </a:r>
            </a:p>
          </p:txBody>
        </p:sp>
      </p:grpSp>
      <p:pic>
        <p:nvPicPr>
          <p:cNvPr id="45" name="Рисунок 4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3" y="0"/>
            <a:ext cx="7095813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078855" y="2143657"/>
            <a:ext cx="8065145" cy="1132367"/>
            <a:chOff x="0" y="0"/>
            <a:chExt cx="10753527" cy="15098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753527" cy="1509823"/>
            </a:xfrm>
            <a:custGeom>
              <a:avLst/>
              <a:gdLst/>
              <a:ahLst/>
              <a:cxnLst/>
              <a:rect l="l" t="t" r="r" b="b"/>
              <a:pathLst>
                <a:path w="10753527" h="1509823">
                  <a:moveTo>
                    <a:pt x="0" y="0"/>
                  </a:moveTo>
                  <a:lnTo>
                    <a:pt x="10753527" y="0"/>
                  </a:lnTo>
                  <a:lnTo>
                    <a:pt x="10753527" y="1509823"/>
                  </a:lnTo>
                  <a:lnTo>
                    <a:pt x="0" y="15098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0753527" cy="15669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Обзор web-технологий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78855" y="3739338"/>
            <a:ext cx="4028331" cy="1138812"/>
            <a:chOff x="0" y="0"/>
            <a:chExt cx="5371108" cy="15184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71108" cy="1518415"/>
            </a:xfrm>
            <a:custGeom>
              <a:avLst/>
              <a:gdLst/>
              <a:ahLst/>
              <a:cxnLst/>
              <a:rect l="l" t="t" r="r" b="b"/>
              <a:pathLst>
                <a:path w="5371108" h="1518415">
                  <a:moveTo>
                    <a:pt x="0" y="0"/>
                  </a:moveTo>
                  <a:lnTo>
                    <a:pt x="5371108" y="0"/>
                  </a:lnTo>
                  <a:lnTo>
                    <a:pt x="5371108" y="1518415"/>
                  </a:lnTo>
                  <a:lnTo>
                    <a:pt x="0" y="151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371108" cy="15565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49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Серверные технологии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344874"/>
            <a:ext cx="7805886" cy="965321"/>
            <a:chOff x="0" y="0"/>
            <a:chExt cx="10407848" cy="128709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07848" cy="1287095"/>
            </a:xfrm>
            <a:custGeom>
              <a:avLst/>
              <a:gdLst/>
              <a:ahLst/>
              <a:cxnLst/>
              <a:rect l="l" t="t" r="r" b="b"/>
              <a:pathLst>
                <a:path w="10407848" h="1287095">
                  <a:moveTo>
                    <a:pt x="0" y="0"/>
                  </a:moveTo>
                  <a:lnTo>
                    <a:pt x="10407848" y="0"/>
                  </a:lnTo>
                  <a:lnTo>
                    <a:pt x="10407848" y="1287095"/>
                  </a:lnTo>
                  <a:lnTo>
                    <a:pt x="0" y="12870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14300"/>
              <a:ext cx="10407848" cy="14013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75145" lvl="1" indent="-187573" algn="l">
                <a:lnSpc>
                  <a:spcPts val="4051"/>
                </a:lnSpc>
                <a:buFont typeface="Arial"/>
                <a:buChar char="•"/>
              </a:pPr>
              <a:r>
                <a:rPr lang="en-US" sz="24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Обработка запросов и работа с базой данных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6521120"/>
            <a:ext cx="7805886" cy="965321"/>
            <a:chOff x="0" y="0"/>
            <a:chExt cx="10407848" cy="128709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407848" cy="1287095"/>
            </a:xfrm>
            <a:custGeom>
              <a:avLst/>
              <a:gdLst/>
              <a:ahLst/>
              <a:cxnLst/>
              <a:rect l="l" t="t" r="r" b="b"/>
              <a:pathLst>
                <a:path w="10407848" h="1287095">
                  <a:moveTo>
                    <a:pt x="0" y="0"/>
                  </a:moveTo>
                  <a:lnTo>
                    <a:pt x="10407848" y="0"/>
                  </a:lnTo>
                  <a:lnTo>
                    <a:pt x="10407848" y="1287095"/>
                  </a:lnTo>
                  <a:lnTo>
                    <a:pt x="0" y="12870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14300"/>
              <a:ext cx="10407848" cy="14013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75145" lvl="1" indent="-187573" algn="l">
                <a:lnSpc>
                  <a:spcPts val="4051"/>
                </a:lnSpc>
                <a:buFont typeface="Arial"/>
                <a:buChar char="•"/>
              </a:pPr>
              <a:r>
                <a:rPr lang="en-US" sz="24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Пример: Node.js, SpringBoot, Python Flask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92238" y="7697366"/>
            <a:ext cx="7805886" cy="965321"/>
            <a:chOff x="0" y="0"/>
            <a:chExt cx="10407848" cy="128709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07848" cy="1287095"/>
            </a:xfrm>
            <a:custGeom>
              <a:avLst/>
              <a:gdLst/>
              <a:ahLst/>
              <a:cxnLst/>
              <a:rect l="l" t="t" r="r" b="b"/>
              <a:pathLst>
                <a:path w="10407848" h="1287095">
                  <a:moveTo>
                    <a:pt x="0" y="0"/>
                  </a:moveTo>
                  <a:lnTo>
                    <a:pt x="10407848" y="0"/>
                  </a:lnTo>
                  <a:lnTo>
                    <a:pt x="10407848" y="1287095"/>
                  </a:lnTo>
                  <a:lnTo>
                    <a:pt x="0" y="12870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14300"/>
              <a:ext cx="10407848" cy="14013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75145" lvl="1" indent="-187573" algn="l">
                <a:lnSpc>
                  <a:spcPts val="4051"/>
                </a:lnSpc>
                <a:buFont typeface="Arial"/>
                <a:buChar char="•"/>
              </a:pPr>
              <a:r>
                <a:rPr lang="en-US" sz="24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Обеспечение безопасности и аутентификации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586019" y="3739338"/>
            <a:ext cx="4085927" cy="1138812"/>
            <a:chOff x="0" y="0"/>
            <a:chExt cx="5447903" cy="151841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447904" cy="1518415"/>
            </a:xfrm>
            <a:custGeom>
              <a:avLst/>
              <a:gdLst/>
              <a:ahLst/>
              <a:cxnLst/>
              <a:rect l="l" t="t" r="r" b="b"/>
              <a:pathLst>
                <a:path w="5447904" h="1518415">
                  <a:moveTo>
                    <a:pt x="0" y="0"/>
                  </a:moveTo>
                  <a:lnTo>
                    <a:pt x="5447904" y="0"/>
                  </a:lnTo>
                  <a:lnTo>
                    <a:pt x="5447904" y="1518415"/>
                  </a:lnTo>
                  <a:lnTo>
                    <a:pt x="0" y="151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5447903" cy="15565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49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Клиентские технологии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499401" y="5344874"/>
            <a:ext cx="7805886" cy="965321"/>
            <a:chOff x="0" y="0"/>
            <a:chExt cx="10407848" cy="128709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407848" cy="1287095"/>
            </a:xfrm>
            <a:custGeom>
              <a:avLst/>
              <a:gdLst/>
              <a:ahLst/>
              <a:cxnLst/>
              <a:rect l="l" t="t" r="r" b="b"/>
              <a:pathLst>
                <a:path w="10407848" h="1287095">
                  <a:moveTo>
                    <a:pt x="0" y="0"/>
                  </a:moveTo>
                  <a:lnTo>
                    <a:pt x="10407848" y="0"/>
                  </a:lnTo>
                  <a:lnTo>
                    <a:pt x="10407848" y="1287095"/>
                  </a:lnTo>
                  <a:lnTo>
                    <a:pt x="0" y="12870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14300"/>
              <a:ext cx="10407848" cy="14013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75145" lvl="1" indent="-187573" algn="l">
                <a:lnSpc>
                  <a:spcPts val="4051"/>
                </a:lnSpc>
                <a:buFont typeface="Arial"/>
                <a:buChar char="•"/>
              </a:pPr>
              <a:r>
                <a:rPr lang="en-US" sz="24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Отображение и интерактивность сайта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499401" y="6521120"/>
            <a:ext cx="7805886" cy="965321"/>
            <a:chOff x="0" y="0"/>
            <a:chExt cx="10407848" cy="128709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407848" cy="1287095"/>
            </a:xfrm>
            <a:custGeom>
              <a:avLst/>
              <a:gdLst/>
              <a:ahLst/>
              <a:cxnLst/>
              <a:rect l="l" t="t" r="r" b="b"/>
              <a:pathLst>
                <a:path w="10407848" h="1287095">
                  <a:moveTo>
                    <a:pt x="0" y="0"/>
                  </a:moveTo>
                  <a:lnTo>
                    <a:pt x="10407848" y="0"/>
                  </a:lnTo>
                  <a:lnTo>
                    <a:pt x="10407848" y="1287095"/>
                  </a:lnTo>
                  <a:lnTo>
                    <a:pt x="0" y="12870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114300"/>
              <a:ext cx="10407848" cy="14013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75145" lvl="1" indent="-187573" algn="l">
                <a:lnSpc>
                  <a:spcPts val="4051"/>
                </a:lnSpc>
                <a:buFont typeface="Arial"/>
                <a:buChar char="•"/>
              </a:pPr>
              <a:r>
                <a:rPr lang="en-US" sz="24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HTML, CSS, JavaScript и библиотеки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499401" y="7697366"/>
            <a:ext cx="7805886" cy="965321"/>
            <a:chOff x="0" y="0"/>
            <a:chExt cx="10407848" cy="128709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407848" cy="1287095"/>
            </a:xfrm>
            <a:custGeom>
              <a:avLst/>
              <a:gdLst/>
              <a:ahLst/>
              <a:cxnLst/>
              <a:rect l="l" t="t" r="r" b="b"/>
              <a:pathLst>
                <a:path w="10407848" h="1287095">
                  <a:moveTo>
                    <a:pt x="0" y="0"/>
                  </a:moveTo>
                  <a:lnTo>
                    <a:pt x="10407848" y="0"/>
                  </a:lnTo>
                  <a:lnTo>
                    <a:pt x="10407848" y="1287095"/>
                  </a:lnTo>
                  <a:lnTo>
                    <a:pt x="0" y="12870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114300"/>
              <a:ext cx="10407848" cy="14013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75145" lvl="1" indent="-187573" algn="l">
                <a:lnSpc>
                  <a:spcPts val="4051"/>
                </a:lnSpc>
                <a:buFont typeface="Arial"/>
                <a:buChar char="•"/>
              </a:pPr>
              <a:r>
                <a:rPr lang="en-US" sz="24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Работа с DOM и пользовательскими событиями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162" y="2267307"/>
            <a:ext cx="7088237" cy="885974"/>
            <a:chOff x="0" y="0"/>
            <a:chExt cx="9450983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945098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HTML: основа сайта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3841385"/>
            <a:ext cx="3544044" cy="601474"/>
            <a:chOff x="0" y="0"/>
            <a:chExt cx="4725392" cy="80196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801966"/>
            </a:xfrm>
            <a:custGeom>
              <a:avLst/>
              <a:gdLst/>
              <a:ahLst/>
              <a:cxnLst/>
              <a:rect l="l" t="t" r="r" b="b"/>
              <a:pathLst>
                <a:path w="4725392" h="801966">
                  <a:moveTo>
                    <a:pt x="0" y="0"/>
                  </a:moveTo>
                  <a:lnTo>
                    <a:pt x="4725392" y="0"/>
                  </a:lnTo>
                  <a:lnTo>
                    <a:pt x="4725392" y="801966"/>
                  </a:lnTo>
                  <a:lnTo>
                    <a:pt x="0" y="8019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725392" cy="83054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949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Что такое HTML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248126"/>
            <a:ext cx="7805886" cy="1451593"/>
            <a:chOff x="0" y="0"/>
            <a:chExt cx="10407848" cy="193545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07848" cy="1935458"/>
            </a:xfrm>
            <a:custGeom>
              <a:avLst/>
              <a:gdLst/>
              <a:ahLst/>
              <a:cxnLst/>
              <a:rect l="l" t="t" r="r" b="b"/>
              <a:pathLst>
                <a:path w="10407848" h="1935458">
                  <a:moveTo>
                    <a:pt x="0" y="0"/>
                  </a:moveTo>
                  <a:lnTo>
                    <a:pt x="10407848" y="0"/>
                  </a:lnTo>
                  <a:lnTo>
                    <a:pt x="10407848" y="1935458"/>
                  </a:lnTo>
                  <a:lnTo>
                    <a:pt x="0" y="19354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10407848" cy="20402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88"/>
                </a:lnSpc>
              </a:pPr>
              <a:r>
                <a:rPr lang="en-US" sz="23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HTML — язык разметки для создания структуры веб-страниц. Он определяет элементы содержимого и их взаимосвязь.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35864" y="3841385"/>
            <a:ext cx="4554203" cy="601474"/>
            <a:chOff x="0" y="0"/>
            <a:chExt cx="6072270" cy="80196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072270" cy="801966"/>
            </a:xfrm>
            <a:custGeom>
              <a:avLst/>
              <a:gdLst/>
              <a:ahLst/>
              <a:cxnLst/>
              <a:rect l="l" t="t" r="r" b="b"/>
              <a:pathLst>
                <a:path w="6072270" h="801966">
                  <a:moveTo>
                    <a:pt x="0" y="0"/>
                  </a:moveTo>
                  <a:lnTo>
                    <a:pt x="6072270" y="0"/>
                  </a:lnTo>
                  <a:lnTo>
                    <a:pt x="6072270" y="801966"/>
                  </a:lnTo>
                  <a:lnTo>
                    <a:pt x="0" y="8019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6072270" cy="83054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949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Основная структура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499401" y="5248126"/>
            <a:ext cx="7805886" cy="480043"/>
            <a:chOff x="0" y="0"/>
            <a:chExt cx="10407848" cy="64005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07848" cy="640058"/>
            </a:xfrm>
            <a:custGeom>
              <a:avLst/>
              <a:gdLst/>
              <a:ahLst/>
              <a:cxnLst/>
              <a:rect l="l" t="t" r="r" b="b"/>
              <a:pathLst>
                <a:path w="10407848" h="640058">
                  <a:moveTo>
                    <a:pt x="0" y="0"/>
                  </a:moveTo>
                  <a:lnTo>
                    <a:pt x="10407848" y="0"/>
                  </a:lnTo>
                  <a:lnTo>
                    <a:pt x="10407848" y="640058"/>
                  </a:lnTo>
                  <a:lnTo>
                    <a:pt x="0" y="6400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10407848" cy="7448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60064" lvl="1" indent="-180032" algn="l">
                <a:lnSpc>
                  <a:spcPts val="3888"/>
                </a:lnSpc>
                <a:buFont typeface="Arial"/>
                <a:buChar char="•"/>
              </a:pPr>
              <a:r>
                <a:rPr lang="en-US" sz="23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Документ начинается с DOCTYPE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499401" y="5800874"/>
            <a:ext cx="7805886" cy="480043"/>
            <a:chOff x="0" y="0"/>
            <a:chExt cx="10407848" cy="64005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407848" cy="640058"/>
            </a:xfrm>
            <a:custGeom>
              <a:avLst/>
              <a:gdLst/>
              <a:ahLst/>
              <a:cxnLst/>
              <a:rect l="l" t="t" r="r" b="b"/>
              <a:pathLst>
                <a:path w="10407848" h="640058">
                  <a:moveTo>
                    <a:pt x="0" y="0"/>
                  </a:moveTo>
                  <a:lnTo>
                    <a:pt x="10407848" y="0"/>
                  </a:lnTo>
                  <a:lnTo>
                    <a:pt x="10407848" y="640058"/>
                  </a:lnTo>
                  <a:lnTo>
                    <a:pt x="0" y="6400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04775"/>
              <a:ext cx="10407848" cy="7448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60064" lvl="1" indent="-180032" algn="l">
                <a:lnSpc>
                  <a:spcPts val="3888"/>
                </a:lnSpc>
                <a:buFont typeface="Arial"/>
                <a:buChar char="•"/>
              </a:pPr>
              <a:r>
                <a:rPr lang="en-US" sz="23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Теги: &lt;html&gt;, &lt;head&gt;, &lt;body&gt;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499401" y="6353621"/>
            <a:ext cx="7805886" cy="965818"/>
            <a:chOff x="0" y="0"/>
            <a:chExt cx="10407848" cy="128775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407848" cy="1287758"/>
            </a:xfrm>
            <a:custGeom>
              <a:avLst/>
              <a:gdLst/>
              <a:ahLst/>
              <a:cxnLst/>
              <a:rect l="l" t="t" r="r" b="b"/>
              <a:pathLst>
                <a:path w="10407848" h="1287758">
                  <a:moveTo>
                    <a:pt x="0" y="0"/>
                  </a:moveTo>
                  <a:lnTo>
                    <a:pt x="10407848" y="0"/>
                  </a:lnTo>
                  <a:lnTo>
                    <a:pt x="10407848" y="1287758"/>
                  </a:lnTo>
                  <a:lnTo>
                    <a:pt x="0" y="12877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04775"/>
              <a:ext cx="10407848" cy="13925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60064" lvl="1" indent="-180032" algn="l">
                <a:lnSpc>
                  <a:spcPts val="3888"/>
                </a:lnSpc>
                <a:buFont typeface="Arial"/>
                <a:buChar char="•"/>
              </a:pPr>
              <a:r>
                <a:rPr lang="en-US" sz="23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Использование семантических тегов для доступности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2494121"/>
            <a:ext cx="8212931" cy="885974"/>
            <a:chOff x="0" y="0"/>
            <a:chExt cx="10950575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50575" cy="1181298"/>
            </a:xfrm>
            <a:custGeom>
              <a:avLst/>
              <a:gdLst/>
              <a:ahLst/>
              <a:cxnLst/>
              <a:rect l="l" t="t" r="r" b="b"/>
              <a:pathLst>
                <a:path w="10950575" h="1181298">
                  <a:moveTo>
                    <a:pt x="0" y="0"/>
                  </a:moveTo>
                  <a:lnTo>
                    <a:pt x="10950575" y="0"/>
                  </a:lnTo>
                  <a:lnTo>
                    <a:pt x="10950575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0950575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CSS: оформление сайта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4068199"/>
            <a:ext cx="3544044" cy="662802"/>
            <a:chOff x="0" y="0"/>
            <a:chExt cx="4725392" cy="8837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883737"/>
            </a:xfrm>
            <a:custGeom>
              <a:avLst/>
              <a:gdLst/>
              <a:ahLst/>
              <a:cxnLst/>
              <a:rect l="l" t="t" r="r" b="b"/>
              <a:pathLst>
                <a:path w="4725392" h="883737">
                  <a:moveTo>
                    <a:pt x="0" y="0"/>
                  </a:moveTo>
                  <a:lnTo>
                    <a:pt x="4725392" y="0"/>
                  </a:lnTo>
                  <a:lnTo>
                    <a:pt x="4725392" y="883737"/>
                  </a:lnTo>
                  <a:lnTo>
                    <a:pt x="0" y="8837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725392" cy="9218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062"/>
                </a:lnSpc>
              </a:pPr>
              <a:r>
                <a:rPr lang="en-US" sz="3249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Назначение CSS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474940"/>
            <a:ext cx="7805886" cy="1650898"/>
            <a:chOff x="0" y="0"/>
            <a:chExt cx="10407848" cy="220119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07848" cy="2201197"/>
            </a:xfrm>
            <a:custGeom>
              <a:avLst/>
              <a:gdLst/>
              <a:ahLst/>
              <a:cxnLst/>
              <a:rect l="l" t="t" r="r" b="b"/>
              <a:pathLst>
                <a:path w="10407848" h="2201197">
                  <a:moveTo>
                    <a:pt x="0" y="0"/>
                  </a:moveTo>
                  <a:lnTo>
                    <a:pt x="10407848" y="0"/>
                  </a:lnTo>
                  <a:lnTo>
                    <a:pt x="10407848" y="2201197"/>
                  </a:lnTo>
                  <a:lnTo>
                    <a:pt x="0" y="22011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23825"/>
              <a:ext cx="10407848" cy="23250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376"/>
                </a:lnSpc>
              </a:pPr>
              <a:r>
                <a:rPr lang="en-US" sz="26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CSS управляет внешним видом страниц — цветами, шрифтами, расположением элементов и адаптивностью к разным устройствам.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35864" y="4068199"/>
            <a:ext cx="5222326" cy="662802"/>
            <a:chOff x="0" y="0"/>
            <a:chExt cx="6963101" cy="88373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963101" cy="883737"/>
            </a:xfrm>
            <a:custGeom>
              <a:avLst/>
              <a:gdLst/>
              <a:ahLst/>
              <a:cxnLst/>
              <a:rect l="l" t="t" r="r" b="b"/>
              <a:pathLst>
                <a:path w="6963101" h="883737">
                  <a:moveTo>
                    <a:pt x="0" y="0"/>
                  </a:moveTo>
                  <a:lnTo>
                    <a:pt x="6963101" y="0"/>
                  </a:lnTo>
                  <a:lnTo>
                    <a:pt x="6963101" y="883737"/>
                  </a:lnTo>
                  <a:lnTo>
                    <a:pt x="0" y="8837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6963101" cy="9218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062"/>
                </a:lnSpc>
              </a:pPr>
              <a:r>
                <a:rPr lang="en-US" sz="3249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Способы подключения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499401" y="5474940"/>
            <a:ext cx="7805886" cy="545998"/>
            <a:chOff x="0" y="0"/>
            <a:chExt cx="10407848" cy="72799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07848" cy="727997"/>
            </a:xfrm>
            <a:custGeom>
              <a:avLst/>
              <a:gdLst/>
              <a:ahLst/>
              <a:cxnLst/>
              <a:rect l="l" t="t" r="r" b="b"/>
              <a:pathLst>
                <a:path w="10407848" h="727997">
                  <a:moveTo>
                    <a:pt x="0" y="0"/>
                  </a:moveTo>
                  <a:lnTo>
                    <a:pt x="10407848" y="0"/>
                  </a:lnTo>
                  <a:lnTo>
                    <a:pt x="10407848" y="727997"/>
                  </a:lnTo>
                  <a:lnTo>
                    <a:pt x="0" y="7279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23825"/>
              <a:ext cx="10407848" cy="8518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05307" lvl="1" indent="-202654" algn="l">
                <a:lnSpc>
                  <a:spcPts val="4376"/>
                </a:lnSpc>
                <a:buFont typeface="Arial"/>
                <a:buChar char="•"/>
              </a:pPr>
              <a:r>
                <a:rPr lang="en-US" sz="26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Встроенный стиль в теге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499401" y="6027687"/>
            <a:ext cx="7805886" cy="545998"/>
            <a:chOff x="0" y="0"/>
            <a:chExt cx="10407848" cy="72799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407848" cy="727997"/>
            </a:xfrm>
            <a:custGeom>
              <a:avLst/>
              <a:gdLst/>
              <a:ahLst/>
              <a:cxnLst/>
              <a:rect l="l" t="t" r="r" b="b"/>
              <a:pathLst>
                <a:path w="10407848" h="727997">
                  <a:moveTo>
                    <a:pt x="0" y="0"/>
                  </a:moveTo>
                  <a:lnTo>
                    <a:pt x="10407848" y="0"/>
                  </a:lnTo>
                  <a:lnTo>
                    <a:pt x="10407848" y="727997"/>
                  </a:lnTo>
                  <a:lnTo>
                    <a:pt x="0" y="7279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23825"/>
              <a:ext cx="10407848" cy="8518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05307" lvl="1" indent="-202654" algn="l">
                <a:lnSpc>
                  <a:spcPts val="4376"/>
                </a:lnSpc>
                <a:buFont typeface="Arial"/>
                <a:buChar char="•"/>
              </a:pPr>
              <a:r>
                <a:rPr lang="en-US" sz="26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Внутренний стиль в секции &lt;style&gt;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499401" y="6580435"/>
            <a:ext cx="7805886" cy="545998"/>
            <a:chOff x="0" y="0"/>
            <a:chExt cx="10407848" cy="72799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407848" cy="727997"/>
            </a:xfrm>
            <a:custGeom>
              <a:avLst/>
              <a:gdLst/>
              <a:ahLst/>
              <a:cxnLst/>
              <a:rect l="l" t="t" r="r" b="b"/>
              <a:pathLst>
                <a:path w="10407848" h="727997">
                  <a:moveTo>
                    <a:pt x="0" y="0"/>
                  </a:moveTo>
                  <a:lnTo>
                    <a:pt x="10407848" y="0"/>
                  </a:lnTo>
                  <a:lnTo>
                    <a:pt x="10407848" y="727997"/>
                  </a:lnTo>
                  <a:lnTo>
                    <a:pt x="0" y="7279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23825"/>
              <a:ext cx="10407848" cy="8518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05307" lvl="1" indent="-202654" algn="l">
                <a:lnSpc>
                  <a:spcPts val="4376"/>
                </a:lnSpc>
                <a:buFont typeface="Arial"/>
                <a:buChar char="•"/>
              </a:pPr>
              <a:r>
                <a:rPr lang="en-US" sz="26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Внешние CSS-файлы с помощью &lt;link&gt;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4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1156692"/>
            <a:ext cx="9445526" cy="1771947"/>
            <a:chOff x="0" y="0"/>
            <a:chExt cx="12594035" cy="23625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JavaScript: интерактивность сайта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7475" y="3668017"/>
            <a:ext cx="647402" cy="647402"/>
            <a:chOff x="0" y="0"/>
            <a:chExt cx="863203" cy="863203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sp>
        <p:nvSpPr>
          <p:cNvPr id="13" name="Freeform 13" descr="preencoded.png"/>
          <p:cNvSpPr/>
          <p:nvPr/>
        </p:nvSpPr>
        <p:spPr>
          <a:xfrm>
            <a:off x="1098575" y="3725912"/>
            <a:ext cx="425202" cy="531614"/>
          </a:xfrm>
          <a:custGeom>
            <a:avLst/>
            <a:gdLst/>
            <a:ahLst/>
            <a:cxnLst/>
            <a:rect l="l" t="t" r="r" b="b"/>
            <a:pathLst>
              <a:path w="425202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33" r="-233"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913632" y="3672780"/>
            <a:ext cx="3544044" cy="442912"/>
            <a:chOff x="0" y="0"/>
            <a:chExt cx="4725392" cy="5905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Роль JavaScript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913632" y="4285804"/>
            <a:ext cx="3659684" cy="2721769"/>
            <a:chOff x="0" y="0"/>
            <a:chExt cx="4879578" cy="362902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879579" cy="3629025"/>
            </a:xfrm>
            <a:custGeom>
              <a:avLst/>
              <a:gdLst/>
              <a:ahLst/>
              <a:cxnLst/>
              <a:rect l="l" t="t" r="r" b="b"/>
              <a:pathLst>
                <a:path w="4879579" h="3629025">
                  <a:moveTo>
                    <a:pt x="0" y="0"/>
                  </a:moveTo>
                  <a:lnTo>
                    <a:pt x="4879579" y="0"/>
                  </a:lnTo>
                  <a:lnTo>
                    <a:pt x="4879579" y="3629025"/>
                  </a:lnTo>
                  <a:lnTo>
                    <a:pt x="0" y="3629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4879578" cy="3733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Обеспечивает динамическое поведение страниц: проверка форм, обновление контента без перезагрузки, визуальные эффекты.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852071" y="3668017"/>
            <a:ext cx="647403" cy="647402"/>
            <a:chOff x="0" y="0"/>
            <a:chExt cx="863203" cy="863203"/>
          </a:xfrm>
        </p:grpSpPr>
        <p:sp>
          <p:nvSpPr>
            <p:cNvPr id="21" name="Freeform 21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sp>
        <p:nvSpPr>
          <p:cNvPr id="23" name="Freeform 23" descr="preencoded.png"/>
          <p:cNvSpPr/>
          <p:nvPr/>
        </p:nvSpPr>
        <p:spPr>
          <a:xfrm>
            <a:off x="5963171" y="3725912"/>
            <a:ext cx="425203" cy="531614"/>
          </a:xfrm>
          <a:custGeom>
            <a:avLst/>
            <a:gdLst/>
            <a:ahLst/>
            <a:cxnLst/>
            <a:rect l="l" t="t" r="r" b="b"/>
            <a:pathLst>
              <a:path w="425203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33" r="-233"/>
            </a:stretch>
          </a:blipFill>
        </p:spPr>
      </p:sp>
      <p:grpSp>
        <p:nvGrpSpPr>
          <p:cNvPr id="24" name="Group 24"/>
          <p:cNvGrpSpPr/>
          <p:nvPr/>
        </p:nvGrpSpPr>
        <p:grpSpPr>
          <a:xfrm>
            <a:off x="6778229" y="3672780"/>
            <a:ext cx="3659684" cy="885825"/>
            <a:chOff x="0" y="0"/>
            <a:chExt cx="4879578" cy="11811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879579" cy="1181100"/>
            </a:xfrm>
            <a:custGeom>
              <a:avLst/>
              <a:gdLst/>
              <a:ahLst/>
              <a:cxnLst/>
              <a:rect l="l" t="t" r="r" b="b"/>
              <a:pathLst>
                <a:path w="4879579" h="1181100">
                  <a:moveTo>
                    <a:pt x="0" y="0"/>
                  </a:moveTo>
                  <a:lnTo>
                    <a:pt x="4879579" y="0"/>
                  </a:lnTo>
                  <a:lnTo>
                    <a:pt x="4879579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4879578" cy="1219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Клиентское исполнение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6778229" y="4728716"/>
            <a:ext cx="3659684" cy="2268141"/>
            <a:chOff x="0" y="0"/>
            <a:chExt cx="4879578" cy="302418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879579" cy="3024188"/>
            </a:xfrm>
            <a:custGeom>
              <a:avLst/>
              <a:gdLst/>
              <a:ahLst/>
              <a:cxnLst/>
              <a:rect l="l" t="t" r="r" b="b"/>
              <a:pathLst>
                <a:path w="4879579" h="3024188">
                  <a:moveTo>
                    <a:pt x="0" y="0"/>
                  </a:moveTo>
                  <a:lnTo>
                    <a:pt x="4879579" y="0"/>
                  </a:lnTo>
                  <a:lnTo>
                    <a:pt x="4879579" y="3024188"/>
                  </a:lnTo>
                  <a:lnTo>
                    <a:pt x="0" y="3024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104775"/>
              <a:ext cx="4879578" cy="31289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Скрипты выполняются в браузере пользователя, что сокращает нагрузку на сервер и ускоряет отклик.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87475" y="7605266"/>
            <a:ext cx="647402" cy="647402"/>
            <a:chOff x="0" y="0"/>
            <a:chExt cx="863203" cy="863203"/>
          </a:xfrm>
        </p:grpSpPr>
        <p:sp>
          <p:nvSpPr>
            <p:cNvPr id="31" name="Freeform 31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3E9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9CF"/>
            </a:solidFill>
          </p:spPr>
        </p:sp>
      </p:grpSp>
      <p:sp>
        <p:nvSpPr>
          <p:cNvPr id="33" name="Freeform 33" descr="preencoded.png"/>
          <p:cNvSpPr/>
          <p:nvPr/>
        </p:nvSpPr>
        <p:spPr>
          <a:xfrm>
            <a:off x="1098575" y="7663160"/>
            <a:ext cx="425202" cy="531614"/>
          </a:xfrm>
          <a:custGeom>
            <a:avLst/>
            <a:gdLst/>
            <a:ahLst/>
            <a:cxnLst/>
            <a:rect l="l" t="t" r="r" b="b"/>
            <a:pathLst>
              <a:path w="425202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233" r="-233"/>
            </a:stretch>
          </a:blipFill>
        </p:spPr>
      </p:sp>
      <p:grpSp>
        <p:nvGrpSpPr>
          <p:cNvPr id="34" name="Group 34"/>
          <p:cNvGrpSpPr/>
          <p:nvPr/>
        </p:nvGrpSpPr>
        <p:grpSpPr>
          <a:xfrm>
            <a:off x="1913632" y="7610029"/>
            <a:ext cx="3544044" cy="442912"/>
            <a:chOff x="0" y="0"/>
            <a:chExt cx="4725392" cy="59055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Возможности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913632" y="8223051"/>
            <a:ext cx="8524131" cy="907256"/>
            <a:chOff x="0" y="0"/>
            <a:chExt cx="11365508" cy="1209675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1365509" cy="1209675"/>
            </a:xfrm>
            <a:custGeom>
              <a:avLst/>
              <a:gdLst/>
              <a:ahLst/>
              <a:cxnLst/>
              <a:rect l="l" t="t" r="r" b="b"/>
              <a:pathLst>
                <a:path w="11365509" h="1209675">
                  <a:moveTo>
                    <a:pt x="0" y="0"/>
                  </a:moveTo>
                  <a:lnTo>
                    <a:pt x="11365509" y="0"/>
                  </a:lnTo>
                  <a:lnTo>
                    <a:pt x="11365509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104775"/>
              <a:ext cx="11365508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Работа с DOM, обработка событий, взаимодействие с сервером через AJAX/Fetch.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950714"/>
            <a:ext cx="11776322" cy="885974"/>
            <a:chOff x="0" y="0"/>
            <a:chExt cx="15701763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701764" cy="1181298"/>
            </a:xfrm>
            <a:custGeom>
              <a:avLst/>
              <a:gdLst/>
              <a:ahLst/>
              <a:cxnLst/>
              <a:rect l="l" t="t" r="r" b="b"/>
              <a:pathLst>
                <a:path w="15701764" h="1181298">
                  <a:moveTo>
                    <a:pt x="0" y="0"/>
                  </a:moveTo>
                  <a:lnTo>
                    <a:pt x="15701764" y="0"/>
                  </a:lnTo>
                  <a:lnTo>
                    <a:pt x="1570176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570176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DHTML: объединение технологий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179736" y="4496692"/>
            <a:ext cx="3544044" cy="442912"/>
            <a:chOff x="0" y="0"/>
            <a:chExt cx="4725392" cy="5905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HTML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109716"/>
            <a:ext cx="4731544" cy="907256"/>
            <a:chOff x="0" y="0"/>
            <a:chExt cx="6308725" cy="12096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08725" cy="1209675"/>
            </a:xfrm>
            <a:custGeom>
              <a:avLst/>
              <a:gdLst/>
              <a:ahLst/>
              <a:cxnLst/>
              <a:rect l="l" t="t" r="r" b="b"/>
              <a:pathLst>
                <a:path w="6308725" h="1209675">
                  <a:moveTo>
                    <a:pt x="0" y="0"/>
                  </a:moveTo>
                  <a:lnTo>
                    <a:pt x="6308725" y="0"/>
                  </a:lnTo>
                  <a:lnTo>
                    <a:pt x="630872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6308725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Определяет структуру и содержимое страницы.</a:t>
              </a:r>
            </a:p>
          </p:txBody>
        </p:sp>
      </p:grpSp>
      <p:sp>
        <p:nvSpPr>
          <p:cNvPr id="14" name="Freeform 14" descr="preencoded.png"/>
          <p:cNvSpPr/>
          <p:nvPr/>
        </p:nvSpPr>
        <p:spPr>
          <a:xfrm>
            <a:off x="6290816" y="2403722"/>
            <a:ext cx="5706219" cy="5706219"/>
          </a:xfrm>
          <a:custGeom>
            <a:avLst/>
            <a:gdLst/>
            <a:ahLst/>
            <a:cxnLst/>
            <a:rect l="l" t="t" r="r" b="b"/>
            <a:pathLst>
              <a:path w="5706219" h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6964264" y="4648200"/>
            <a:ext cx="424160" cy="530275"/>
            <a:chOff x="0" y="0"/>
            <a:chExt cx="565547" cy="70703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65547" cy="707033"/>
            </a:xfrm>
            <a:custGeom>
              <a:avLst/>
              <a:gdLst/>
              <a:ahLst/>
              <a:cxnLst/>
              <a:rect l="l" t="t" r="r" b="b"/>
              <a:pathLst>
                <a:path w="565547" h="707033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52400"/>
              <a:ext cx="565547" cy="8594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312"/>
                </a:lnSpc>
              </a:pPr>
              <a:r>
                <a:rPr lang="en-US" sz="3312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422237" y="2850356"/>
            <a:ext cx="3544044" cy="442912"/>
            <a:chOff x="0" y="0"/>
            <a:chExt cx="4725392" cy="59055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CSS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422237" y="3463379"/>
            <a:ext cx="4873526" cy="907256"/>
            <a:chOff x="0" y="0"/>
            <a:chExt cx="6498035" cy="120967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498035" cy="1209675"/>
            </a:xfrm>
            <a:custGeom>
              <a:avLst/>
              <a:gdLst/>
              <a:ahLst/>
              <a:cxnLst/>
              <a:rect l="l" t="t" r="r" b="b"/>
              <a:pathLst>
                <a:path w="6498035" h="1209675">
                  <a:moveTo>
                    <a:pt x="0" y="0"/>
                  </a:moveTo>
                  <a:lnTo>
                    <a:pt x="6498035" y="0"/>
                  </a:lnTo>
                  <a:lnTo>
                    <a:pt x="6498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104775"/>
              <a:ext cx="6498035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Управляет стилем и внешним видом элементов.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6290816" y="2403722"/>
            <a:ext cx="5706219" cy="5706219"/>
          </a:xfrm>
          <a:custGeom>
            <a:avLst/>
            <a:gdLst/>
            <a:ahLst/>
            <a:cxnLst/>
            <a:rect l="l" t="t" r="r" b="b"/>
            <a:pathLst>
              <a:path w="5706219" h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10212884" y="3459361"/>
            <a:ext cx="424160" cy="530275"/>
            <a:chOff x="0" y="0"/>
            <a:chExt cx="565547" cy="70703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65547" cy="707033"/>
            </a:xfrm>
            <a:custGeom>
              <a:avLst/>
              <a:gdLst/>
              <a:ahLst/>
              <a:cxnLst/>
              <a:rect l="l" t="t" r="r" b="b"/>
              <a:pathLst>
                <a:path w="565547" h="707033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152400"/>
              <a:ext cx="565547" cy="8594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312"/>
                </a:lnSpc>
              </a:pPr>
              <a:r>
                <a:rPr lang="en-US" sz="3312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2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2422237" y="5689252"/>
            <a:ext cx="3544044" cy="442912"/>
            <a:chOff x="0" y="0"/>
            <a:chExt cx="4725392" cy="59055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JavaScript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2422237" y="6302276"/>
            <a:ext cx="4873526" cy="1360885"/>
            <a:chOff x="0" y="0"/>
            <a:chExt cx="6498035" cy="181451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6498035" cy="1814513"/>
            </a:xfrm>
            <a:custGeom>
              <a:avLst/>
              <a:gdLst/>
              <a:ahLst/>
              <a:cxnLst/>
              <a:rect l="l" t="t" r="r" b="b"/>
              <a:pathLst>
                <a:path w="6498035" h="1814513">
                  <a:moveTo>
                    <a:pt x="0" y="0"/>
                  </a:moveTo>
                  <a:lnTo>
                    <a:pt x="6498035" y="0"/>
                  </a:lnTo>
                  <a:lnTo>
                    <a:pt x="6498035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104775"/>
              <a:ext cx="6498035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Добавляет интерактивность и динамическое управление содержимым.</a:t>
              </a:r>
            </a:p>
          </p:txBody>
        </p:sp>
      </p:grpSp>
      <p:sp>
        <p:nvSpPr>
          <p:cNvPr id="34" name="Freeform 34" descr="preencoded.png"/>
          <p:cNvSpPr/>
          <p:nvPr/>
        </p:nvSpPr>
        <p:spPr>
          <a:xfrm>
            <a:off x="6290816" y="2403722"/>
            <a:ext cx="5706219" cy="5706219"/>
          </a:xfrm>
          <a:custGeom>
            <a:avLst/>
            <a:gdLst/>
            <a:ahLst/>
            <a:cxnLst/>
            <a:rect l="l" t="t" r="r" b="b"/>
            <a:pathLst>
              <a:path w="5706219" h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35" name="Group 35"/>
          <p:cNvGrpSpPr/>
          <p:nvPr/>
        </p:nvGrpSpPr>
        <p:grpSpPr>
          <a:xfrm>
            <a:off x="9618166" y="6867079"/>
            <a:ext cx="424160" cy="530275"/>
            <a:chOff x="0" y="0"/>
            <a:chExt cx="565547" cy="70703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565547" cy="707033"/>
            </a:xfrm>
            <a:custGeom>
              <a:avLst/>
              <a:gdLst/>
              <a:ahLst/>
              <a:cxnLst/>
              <a:rect l="l" t="t" r="r" b="b"/>
              <a:pathLst>
                <a:path w="565547" h="707033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152400"/>
              <a:ext cx="565547" cy="8594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312"/>
                </a:lnSpc>
              </a:pPr>
              <a:r>
                <a:rPr lang="en-US" sz="3312" b="1">
                  <a:solidFill>
                    <a:srgbClr val="5B5F71"/>
                  </a:solidFill>
                  <a:latin typeface="Arimo Bold"/>
                  <a:ea typeface="Arimo Bold"/>
                  <a:cs typeface="Arimo Bold"/>
                  <a:sym typeface="Arimo Bold"/>
                </a:rPr>
                <a:t>3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992238" y="8428881"/>
            <a:ext cx="16303526" cy="907256"/>
            <a:chOff x="0" y="0"/>
            <a:chExt cx="21738035" cy="1209675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21738034" cy="1209675"/>
            </a:xfrm>
            <a:custGeom>
              <a:avLst/>
              <a:gdLst/>
              <a:ahLst/>
              <a:cxnLst/>
              <a:rect l="l" t="t" r="r" b="b"/>
              <a:pathLst>
                <a:path w="21738034" h="1209675">
                  <a:moveTo>
                    <a:pt x="0" y="0"/>
                  </a:moveTo>
                  <a:lnTo>
                    <a:pt x="21738034" y="0"/>
                  </a:lnTo>
                  <a:lnTo>
                    <a:pt x="21738034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0" y="-104775"/>
              <a:ext cx="21738035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Взаимодействие этих технологий позволяет создавать динамические веб-страницы, которые реагируют на действия пользователя без перезагрузки.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1802011"/>
            <a:ext cx="16303526" cy="1771947"/>
            <a:chOff x="0" y="0"/>
            <a:chExt cx="21738035" cy="23625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738034" cy="2362597"/>
            </a:xfrm>
            <a:custGeom>
              <a:avLst/>
              <a:gdLst/>
              <a:ahLst/>
              <a:cxnLst/>
              <a:rect l="l" t="t" r="r" b="b"/>
              <a:pathLst>
                <a:path w="21738034" h="2362597">
                  <a:moveTo>
                    <a:pt x="0" y="0"/>
                  </a:moveTo>
                  <a:lnTo>
                    <a:pt x="21738034" y="0"/>
                  </a:lnTo>
                  <a:lnTo>
                    <a:pt x="21738034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1738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Предметная область: фармацевтическая справочная система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4362426"/>
            <a:ext cx="5442645" cy="1068199"/>
            <a:chOff x="0" y="0"/>
            <a:chExt cx="7256860" cy="142426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56860" cy="1424266"/>
            </a:xfrm>
            <a:custGeom>
              <a:avLst/>
              <a:gdLst/>
              <a:ahLst/>
              <a:cxnLst/>
              <a:rect l="l" t="t" r="r" b="b"/>
              <a:pathLst>
                <a:path w="7256860" h="1424266">
                  <a:moveTo>
                    <a:pt x="0" y="0"/>
                  </a:moveTo>
                  <a:lnTo>
                    <a:pt x="7256860" y="0"/>
                  </a:lnTo>
                  <a:lnTo>
                    <a:pt x="7256860" y="1424266"/>
                  </a:lnTo>
                  <a:lnTo>
                    <a:pt x="0" y="14242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7256860" cy="145284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949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Функциональные возможности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691039"/>
            <a:ext cx="7805886" cy="480043"/>
            <a:chOff x="0" y="0"/>
            <a:chExt cx="10407848" cy="64005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07848" cy="640058"/>
            </a:xfrm>
            <a:custGeom>
              <a:avLst/>
              <a:gdLst/>
              <a:ahLst/>
              <a:cxnLst/>
              <a:rect l="l" t="t" r="r" b="b"/>
              <a:pathLst>
                <a:path w="10407848" h="640058">
                  <a:moveTo>
                    <a:pt x="0" y="0"/>
                  </a:moveTo>
                  <a:lnTo>
                    <a:pt x="10407848" y="0"/>
                  </a:lnTo>
                  <a:lnTo>
                    <a:pt x="10407848" y="640058"/>
                  </a:lnTo>
                  <a:lnTo>
                    <a:pt x="0" y="6400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10407848" cy="7448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60064" lvl="1" indent="-180032" algn="l">
                <a:lnSpc>
                  <a:spcPts val="3888"/>
                </a:lnSpc>
                <a:buFont typeface="Arial"/>
                <a:buChar char="•"/>
              </a:pPr>
              <a:r>
                <a:rPr lang="en-US" sz="23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Каталог лекарств с подробным описанием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6243786"/>
            <a:ext cx="7805886" cy="480043"/>
            <a:chOff x="0" y="0"/>
            <a:chExt cx="10407848" cy="64005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407848" cy="640058"/>
            </a:xfrm>
            <a:custGeom>
              <a:avLst/>
              <a:gdLst/>
              <a:ahLst/>
              <a:cxnLst/>
              <a:rect l="l" t="t" r="r" b="b"/>
              <a:pathLst>
                <a:path w="10407848" h="640058">
                  <a:moveTo>
                    <a:pt x="0" y="0"/>
                  </a:moveTo>
                  <a:lnTo>
                    <a:pt x="10407848" y="0"/>
                  </a:lnTo>
                  <a:lnTo>
                    <a:pt x="10407848" y="640058"/>
                  </a:lnTo>
                  <a:lnTo>
                    <a:pt x="0" y="6400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04775"/>
              <a:ext cx="10407848" cy="7448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60064" lvl="1" indent="-180032" algn="l">
                <a:lnSpc>
                  <a:spcPts val="3888"/>
                </a:lnSpc>
                <a:buFont typeface="Arial"/>
                <a:buChar char="•"/>
              </a:pPr>
              <a:r>
                <a:rPr lang="en-US" sz="23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Поиск по названию, составу и показаниям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92238" y="6796534"/>
            <a:ext cx="7805886" cy="965818"/>
            <a:chOff x="0" y="0"/>
            <a:chExt cx="10407848" cy="128775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07848" cy="1287758"/>
            </a:xfrm>
            <a:custGeom>
              <a:avLst/>
              <a:gdLst/>
              <a:ahLst/>
              <a:cxnLst/>
              <a:rect l="l" t="t" r="r" b="b"/>
              <a:pathLst>
                <a:path w="10407848" h="1287758">
                  <a:moveTo>
                    <a:pt x="0" y="0"/>
                  </a:moveTo>
                  <a:lnTo>
                    <a:pt x="10407848" y="0"/>
                  </a:lnTo>
                  <a:lnTo>
                    <a:pt x="10407848" y="1287758"/>
                  </a:lnTo>
                  <a:lnTo>
                    <a:pt x="0" y="12877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10407848" cy="13925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60064" lvl="1" indent="-180032" algn="l">
                <a:lnSpc>
                  <a:spcPts val="3888"/>
                </a:lnSpc>
                <a:buFont typeface="Arial"/>
                <a:buChar char="•"/>
              </a:pPr>
              <a:r>
                <a:rPr lang="en-US" sz="23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Информация о противопоказаниях и побочных эффектах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535864" y="4362426"/>
            <a:ext cx="4094052" cy="1068199"/>
            <a:chOff x="0" y="0"/>
            <a:chExt cx="5458737" cy="142426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458737" cy="1424266"/>
            </a:xfrm>
            <a:custGeom>
              <a:avLst/>
              <a:gdLst/>
              <a:ahLst/>
              <a:cxnLst/>
              <a:rect l="l" t="t" r="r" b="b"/>
              <a:pathLst>
                <a:path w="5458737" h="1424266">
                  <a:moveTo>
                    <a:pt x="0" y="0"/>
                  </a:moveTo>
                  <a:lnTo>
                    <a:pt x="5458737" y="0"/>
                  </a:lnTo>
                  <a:lnTo>
                    <a:pt x="5458737" y="1424266"/>
                  </a:lnTo>
                  <a:lnTo>
                    <a:pt x="0" y="14242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28575"/>
              <a:ext cx="5458737" cy="145284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949" b="1">
                  <a:solidFill>
                    <a:srgbClr val="50546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Пользователи системы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499401" y="5691039"/>
            <a:ext cx="7805886" cy="480043"/>
            <a:chOff x="0" y="0"/>
            <a:chExt cx="10407848" cy="64005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407848" cy="640058"/>
            </a:xfrm>
            <a:custGeom>
              <a:avLst/>
              <a:gdLst/>
              <a:ahLst/>
              <a:cxnLst/>
              <a:rect l="l" t="t" r="r" b="b"/>
              <a:pathLst>
                <a:path w="10407848" h="640058">
                  <a:moveTo>
                    <a:pt x="0" y="0"/>
                  </a:moveTo>
                  <a:lnTo>
                    <a:pt x="10407848" y="0"/>
                  </a:lnTo>
                  <a:lnTo>
                    <a:pt x="10407848" y="640058"/>
                  </a:lnTo>
                  <a:lnTo>
                    <a:pt x="0" y="6400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04775"/>
              <a:ext cx="10407848" cy="7448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60064" lvl="1" indent="-180032" algn="l">
                <a:lnSpc>
                  <a:spcPts val="3888"/>
                </a:lnSpc>
                <a:buFont typeface="Arial"/>
                <a:buChar char="•"/>
              </a:pPr>
              <a:r>
                <a:rPr lang="en-US" sz="23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Фармацевты — для быстрой консультации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499401" y="6243786"/>
            <a:ext cx="7805886" cy="480043"/>
            <a:chOff x="0" y="0"/>
            <a:chExt cx="10407848" cy="64005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407848" cy="640058"/>
            </a:xfrm>
            <a:custGeom>
              <a:avLst/>
              <a:gdLst/>
              <a:ahLst/>
              <a:cxnLst/>
              <a:rect l="l" t="t" r="r" b="b"/>
              <a:pathLst>
                <a:path w="10407848" h="640058">
                  <a:moveTo>
                    <a:pt x="0" y="0"/>
                  </a:moveTo>
                  <a:lnTo>
                    <a:pt x="10407848" y="0"/>
                  </a:lnTo>
                  <a:lnTo>
                    <a:pt x="10407848" y="640058"/>
                  </a:lnTo>
                  <a:lnTo>
                    <a:pt x="0" y="6400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104775"/>
              <a:ext cx="10407848" cy="7448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60064" lvl="1" indent="-180032" algn="l">
                <a:lnSpc>
                  <a:spcPts val="3888"/>
                </a:lnSpc>
                <a:buFont typeface="Arial"/>
                <a:buChar char="•"/>
              </a:pPr>
              <a:r>
                <a:rPr lang="en-US" sz="23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Клиенты — для самостоятельного выбора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499401" y="6796534"/>
            <a:ext cx="7805886" cy="480043"/>
            <a:chOff x="0" y="0"/>
            <a:chExt cx="10407848" cy="640058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407848" cy="640058"/>
            </a:xfrm>
            <a:custGeom>
              <a:avLst/>
              <a:gdLst/>
              <a:ahLst/>
              <a:cxnLst/>
              <a:rect l="l" t="t" r="r" b="b"/>
              <a:pathLst>
                <a:path w="10407848" h="640058">
                  <a:moveTo>
                    <a:pt x="0" y="0"/>
                  </a:moveTo>
                  <a:lnTo>
                    <a:pt x="10407848" y="0"/>
                  </a:lnTo>
                  <a:lnTo>
                    <a:pt x="10407848" y="640058"/>
                  </a:lnTo>
                  <a:lnTo>
                    <a:pt x="0" y="6400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104775"/>
              <a:ext cx="10407848" cy="7448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60064" lvl="1" indent="-180032" algn="l">
                <a:lnSpc>
                  <a:spcPts val="3888"/>
                </a:lnSpc>
                <a:buFont typeface="Arial"/>
                <a:buChar char="•"/>
              </a:pPr>
              <a:r>
                <a:rPr lang="en-US" sz="2387">
                  <a:solidFill>
                    <a:srgbClr val="5B5F71"/>
                  </a:solidFill>
                  <a:latin typeface="Arimo"/>
                  <a:ea typeface="Arimo"/>
                  <a:cs typeface="Arimo"/>
                  <a:sym typeface="Arimo"/>
                </a:rPr>
                <a:t>Администраторы — для управления контентом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898</Words>
  <Application>Microsoft Office PowerPoint</Application>
  <PresentationFormat>Произвольный</PresentationFormat>
  <Paragraphs>200</Paragraphs>
  <Slides>19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4" baseType="lpstr">
      <vt:lpstr>Arimo Bold</vt:lpstr>
      <vt:lpstr>Arimo</vt:lpstr>
      <vt:lpstr>Calibri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первая часть.pptx</dc:title>
  <cp:lastModifiedBy>Victus</cp:lastModifiedBy>
  <cp:revision>9</cp:revision>
  <dcterms:created xsi:type="dcterms:W3CDTF">2006-08-16T00:00:00Z</dcterms:created>
  <dcterms:modified xsi:type="dcterms:W3CDTF">2025-04-27T10:41:58Z</dcterms:modified>
  <dc:identifier>DAGl0J02HPk</dc:identifier>
</cp:coreProperties>
</file>

<file path=docProps/thumbnail.jpeg>
</file>